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3.svg" ContentType="image/svg+xml"/>
  <Override PartName="/ppt/media/image5.svg" ContentType="image/svg+xml"/>
  <Override PartName="/ppt/media/image8.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342" r:id="rId5"/>
    <p:sldId id="320" r:id="rId6"/>
    <p:sldId id="296" r:id="rId7"/>
    <p:sldId id="258" r:id="rId8"/>
    <p:sldId id="297" r:id="rId9"/>
    <p:sldId id="260" r:id="rId10"/>
    <p:sldId id="298" r:id="rId11"/>
    <p:sldId id="276" r:id="rId12"/>
    <p:sldId id="261" r:id="rId13"/>
    <p:sldId id="299" r:id="rId14"/>
    <p:sldId id="300" r:id="rId15"/>
    <p:sldId id="301" r:id="rId16"/>
    <p:sldId id="302" r:id="rId17"/>
    <p:sldId id="318" r:id="rId18"/>
    <p:sldId id="303" r:id="rId19"/>
    <p:sldId id="317" r:id="rId20"/>
    <p:sldId id="310" r:id="rId21"/>
    <p:sldId id="345" r:id="rId22"/>
    <p:sldId id="311" r:id="rId23"/>
    <p:sldId id="312" r:id="rId24"/>
    <p:sldId id="295" r:id="rId25"/>
    <p:sldId id="278" r:id="rId26"/>
    <p:sldId id="313" r:id="rId27"/>
    <p:sldId id="316" r:id="rId28"/>
  </p:sldIdLst>
  <p:sldSz cx="18288000" cy="10287000"/>
  <p:notesSz cx="6858000" cy="9144000"/>
  <p:embeddedFontLst>
    <p:embeddedFont>
      <p:font typeface="Montserrat Classic Bold" panose="00000800000000000000"/>
      <p:bold r:id="rId32"/>
    </p:embeddedFont>
    <p:embeddedFont>
      <p:font typeface="Montserrat Classic" panose="00000500000000000000"/>
      <p:regular r:id="rId33"/>
      <p:bold r:id="rId34"/>
    </p:embeddedFont>
    <p:embeddedFont>
      <p:font typeface="Canva Sans Bold" panose="00000500000000000000"/>
      <p:regular r:id="rId35"/>
      <p:bold r:id="rId36"/>
    </p:embeddedFont>
    <p:embeddedFont>
      <p:font typeface="Canva Sans" panose="020B0503030501040103"/>
      <p:regular r:id="rId37"/>
    </p:embeddedFont>
    <p:embeddedFont>
      <p:font typeface="Canva Sans" panose="020B0503030501040103" charset="0"/>
      <p:regular r:id="rId38"/>
    </p:embeddedFont>
    <p:embeddedFont>
      <p:font typeface="Calibri" panose="020F0502020204030204" charset="0"/>
      <p:regular r:id="rId39"/>
      <p:bold r:id="rId40"/>
      <p:italic r:id="rId41"/>
      <p:boldItalic r:id="rId42"/>
    </p:embeddedFont>
    <p:embeddedFont>
      <p:font typeface="Cambria" panose="02040503050406030204" charset="0"/>
      <p:regular r:id="rId43"/>
      <p:bold r:id="rId44"/>
      <p:italic r:id="rId45"/>
      <p:boldItalic r:id="rId46"/>
    </p:embeddedFont>
    <p:embeddedFont>
      <p:font typeface="Arial Black" panose="020B0A04020102020204" pitchFamily="34" charset="0"/>
      <p:bold r:id="rId47"/>
    </p:embeddedFont>
    <p:embeddedFont>
      <p:font typeface="Calibri" panose="020F0502020204030204"/>
      <p:regular r:id="rId48"/>
      <p:bold r:id="rId49"/>
      <p:italic r:id="rId50"/>
      <p:boldItalic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00E6"/>
    <a:srgbClr val="000000"/>
    <a:srgbClr val="DEE519"/>
    <a:srgbClr val="EDBA1F"/>
    <a:srgbClr val="F4EC0A"/>
    <a:srgbClr val="FFDE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p:scale>
          <a:sx n="50" d="100"/>
          <a:sy n="50" d="100"/>
        </p:scale>
        <p:origin x="946" y="178"/>
      </p:cViewPr>
      <p:guideLst>
        <p:guide orient="horz" pos="2160"/>
        <p:guide pos="2861"/>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1" Type="http://schemas.openxmlformats.org/officeDocument/2006/relationships/font" Target="fonts/font20.fntdata"/><Relationship Id="rId50" Type="http://schemas.openxmlformats.org/officeDocument/2006/relationships/font" Target="fonts/font19.fntdata"/><Relationship Id="rId5" Type="http://schemas.openxmlformats.org/officeDocument/2006/relationships/slide" Target="slides/slide3.xml"/><Relationship Id="rId49" Type="http://schemas.openxmlformats.org/officeDocument/2006/relationships/font" Target="fonts/font18.fntdata"/><Relationship Id="rId48" Type="http://schemas.openxmlformats.org/officeDocument/2006/relationships/font" Target="fonts/font17.fntdata"/><Relationship Id="rId47" Type="http://schemas.openxmlformats.org/officeDocument/2006/relationships/font" Target="fonts/font16.fntdata"/><Relationship Id="rId46" Type="http://schemas.openxmlformats.org/officeDocument/2006/relationships/font" Target="fonts/font15.fntdata"/><Relationship Id="rId45" Type="http://schemas.openxmlformats.org/officeDocument/2006/relationships/font" Target="fonts/font14.fntdata"/><Relationship Id="rId44" Type="http://schemas.openxmlformats.org/officeDocument/2006/relationships/font" Target="fonts/font13.fntdata"/><Relationship Id="rId43" Type="http://schemas.openxmlformats.org/officeDocument/2006/relationships/font" Target="fonts/font12.fntdata"/><Relationship Id="rId42" Type="http://schemas.openxmlformats.org/officeDocument/2006/relationships/font" Target="fonts/font11.fntdata"/><Relationship Id="rId41" Type="http://schemas.openxmlformats.org/officeDocument/2006/relationships/font" Target="fonts/font10.fntdata"/><Relationship Id="rId40" Type="http://schemas.openxmlformats.org/officeDocument/2006/relationships/font" Target="fonts/font9.fntdata"/><Relationship Id="rId4" Type="http://schemas.openxmlformats.org/officeDocument/2006/relationships/slide" Target="slides/slide2.xml"/><Relationship Id="rId39" Type="http://schemas.openxmlformats.org/officeDocument/2006/relationships/font" Target="fonts/font8.fntdata"/><Relationship Id="rId38" Type="http://schemas.openxmlformats.org/officeDocument/2006/relationships/font" Target="fonts/font7.fntdata"/><Relationship Id="rId37" Type="http://schemas.openxmlformats.org/officeDocument/2006/relationships/font" Target="fonts/font6.fntdata"/><Relationship Id="rId36" Type="http://schemas.openxmlformats.org/officeDocument/2006/relationships/font" Target="fonts/font5.fntdata"/><Relationship Id="rId35" Type="http://schemas.openxmlformats.org/officeDocument/2006/relationships/font" Target="fonts/font4.fntdata"/><Relationship Id="rId34" Type="http://schemas.openxmlformats.org/officeDocument/2006/relationships/font" Target="fonts/font3.fntdata"/><Relationship Id="rId33" Type="http://schemas.openxmlformats.org/officeDocument/2006/relationships/font" Target="fonts/font2.fntdata"/><Relationship Id="rId32" Type="http://schemas.openxmlformats.org/officeDocument/2006/relationships/font" Target="fonts/font1.fntdata"/><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sv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Text Placeholder 2"/>
          <p:cNvSpPr>
            <a:spLocks noGrp="1"/>
          </p:cNvSpPr>
          <p:nvPr>
            <p:ph type="body"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3.png"/><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5.png"/><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svg"/><Relationship Id="rId3" Type="http://schemas.openxmlformats.org/officeDocument/2006/relationships/image" Target="../media/image2.png"/><Relationship Id="rId2" Type="http://schemas.openxmlformats.org/officeDocument/2006/relationships/image" Target="../media/image8.svg"/><Relationship Id="rId1"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8.png"/><Relationship Id="rId1"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0.png"/><Relationship Id="rId1"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hyperlink" Target="https://www.nature.com/articles/s41597-024-03897-7" TargetMode="External"/></Relationships>
</file>

<file path=ppt/slides/_rels/slide25.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hyperlink" Target="https://pubmed.ncbi.nlm.nih.gov/24970095/" TargetMode="External"/><Relationship Id="rId4" Type="http://schemas.openxmlformats.org/officeDocument/2006/relationships/hyperlink" Target="https://pmc.ncbi.nlm.nih.gov/articles/PMC10502047/" TargetMode="External"/><Relationship Id="rId3" Type="http://schemas.openxmlformats.org/officeDocument/2006/relationships/hyperlink" Target="https://pmc.ncbi.nlm.nih.gov/articles/PMC4419970/" TargetMode="External"/><Relationship Id="rId2" Type="http://schemas.openxmlformats.org/officeDocument/2006/relationships/hyperlink" Target="https://pmc.ncbi.nlm.nih.gov/articles/PMC6136045/" TargetMode="External"/><Relationship Id="rId1" Type="http://schemas.openxmlformats.org/officeDocument/2006/relationships/hyperlink" Target="https://pmc.ncbi.nlm.nih.gov/articles/PMC6892443/"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3.svg"/><Relationship Id="rId3" Type="http://schemas.openxmlformats.org/officeDocument/2006/relationships/image" Target="../media/image2.png"/><Relationship Id="rId2" Type="http://schemas.openxmlformats.org/officeDocument/2006/relationships/image" Target="../media/image8.svg"/><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svg"/><Relationship Id="rId3" Type="http://schemas.openxmlformats.org/officeDocument/2006/relationships/image" Target="../media/image2.png"/><Relationship Id="rId2" Type="http://schemas.openxmlformats.org/officeDocument/2006/relationships/image" Target="../media/image8.svg"/><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svg"/><Relationship Id="rId3" Type="http://schemas.openxmlformats.org/officeDocument/2006/relationships/image" Target="../media/image2.png"/><Relationship Id="rId2" Type="http://schemas.openxmlformats.org/officeDocument/2006/relationships/image" Target="../media/image8.sv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grpSp>
        <p:nvGrpSpPr>
          <p:cNvPr id="2" name="Group 2"/>
          <p:cNvGrpSpPr/>
          <p:nvPr/>
        </p:nvGrpSpPr>
        <p:grpSpPr>
          <a:xfrm>
            <a:off x="-2052704" y="-150548"/>
            <a:ext cx="8757453" cy="7583464"/>
            <a:chOff x="0" y="0"/>
            <a:chExt cx="7029450" cy="6087110"/>
          </a:xfrm>
        </p:grpSpPr>
        <p:sp>
          <p:nvSpPr>
            <p:cNvPr id="3" name="Freeform 3"/>
            <p:cNvSpPr/>
            <p:nvPr/>
          </p:nvSpPr>
          <p:spPr>
            <a:xfrm>
              <a:off x="0" y="0"/>
              <a:ext cx="7029450" cy="6088380"/>
            </a:xfrm>
            <a:custGeom>
              <a:avLst/>
              <a:gdLst/>
              <a:ahLst/>
              <a:cxnLst/>
              <a:rect l="l" t="t" r="r" b="b"/>
              <a:pathLst>
                <a:path w="7029450" h="6088380">
                  <a:moveTo>
                    <a:pt x="5271770" y="0"/>
                  </a:moveTo>
                  <a:lnTo>
                    <a:pt x="1757680" y="0"/>
                  </a:lnTo>
                  <a:lnTo>
                    <a:pt x="0" y="3044190"/>
                  </a:lnTo>
                  <a:lnTo>
                    <a:pt x="0" y="4330700"/>
                  </a:lnTo>
                  <a:cubicBezTo>
                    <a:pt x="0" y="5300980"/>
                    <a:pt x="787400" y="6088380"/>
                    <a:pt x="1757680" y="6088380"/>
                  </a:cubicBezTo>
                  <a:lnTo>
                    <a:pt x="5271770" y="6088380"/>
                  </a:lnTo>
                  <a:lnTo>
                    <a:pt x="7029450" y="3044190"/>
                  </a:lnTo>
                  <a:lnTo>
                    <a:pt x="7029450" y="1757680"/>
                  </a:lnTo>
                  <a:cubicBezTo>
                    <a:pt x="7029450" y="787400"/>
                    <a:pt x="6242050" y="0"/>
                    <a:pt x="5271770" y="0"/>
                  </a:cubicBezTo>
                  <a:close/>
                </a:path>
              </a:pathLst>
            </a:custGeom>
            <a:blipFill>
              <a:blip r:embed="rId1"/>
              <a:stretch>
                <a:fillRect l="-14959" r="-14959"/>
              </a:stretch>
            </a:blipFill>
          </p:spPr>
        </p:sp>
      </p:grpSp>
      <p:sp>
        <p:nvSpPr>
          <p:cNvPr id="4" name="Freeform 4"/>
          <p:cNvSpPr/>
          <p:nvPr/>
        </p:nvSpPr>
        <p:spPr>
          <a:xfrm flipH="1">
            <a:off x="-2052704" y="8243721"/>
            <a:ext cx="8757453" cy="7571877"/>
          </a:xfrm>
          <a:custGeom>
            <a:avLst/>
            <a:gdLst/>
            <a:ahLst/>
            <a:cxnLst/>
            <a:rect l="l" t="t" r="r" b="b"/>
            <a:pathLst>
              <a:path w="8757453" h="7571877">
                <a:moveTo>
                  <a:pt x="8757453" y="0"/>
                </a:moveTo>
                <a:lnTo>
                  <a:pt x="0" y="0"/>
                </a:lnTo>
                <a:lnTo>
                  <a:pt x="0" y="7571877"/>
                </a:lnTo>
                <a:lnTo>
                  <a:pt x="8757453" y="7571877"/>
                </a:lnTo>
                <a:lnTo>
                  <a:pt x="8757453"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2485119" y="5878058"/>
            <a:ext cx="338117" cy="338117"/>
          </a:xfrm>
          <a:custGeom>
            <a:avLst/>
            <a:gdLst/>
            <a:ahLst/>
            <a:cxnLst/>
            <a:rect l="l" t="t" r="r" b="b"/>
            <a:pathLst>
              <a:path w="338117" h="338117">
                <a:moveTo>
                  <a:pt x="0" y="0"/>
                </a:moveTo>
                <a:lnTo>
                  <a:pt x="338117" y="0"/>
                </a:lnTo>
                <a:lnTo>
                  <a:pt x="338117" y="338118"/>
                </a:lnTo>
                <a:lnTo>
                  <a:pt x="0" y="33811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10134600" y="419100"/>
            <a:ext cx="5038090" cy="1403985"/>
          </a:xfrm>
          <a:custGeom>
            <a:avLst/>
            <a:gdLst/>
            <a:ahLst/>
            <a:cxnLst/>
            <a:rect l="l" t="t" r="r" b="b"/>
            <a:pathLst>
              <a:path w="4627696" h="1404205">
                <a:moveTo>
                  <a:pt x="0" y="0"/>
                </a:moveTo>
                <a:lnTo>
                  <a:pt x="4627696" y="0"/>
                </a:lnTo>
                <a:lnTo>
                  <a:pt x="4627696" y="1404205"/>
                </a:lnTo>
                <a:lnTo>
                  <a:pt x="0" y="1404205"/>
                </a:lnTo>
                <a:lnTo>
                  <a:pt x="0" y="0"/>
                </a:lnTo>
                <a:close/>
              </a:path>
            </a:pathLst>
          </a:custGeom>
          <a:blipFill>
            <a:blip r:embed="rId6"/>
            <a:stretch>
              <a:fillRect/>
            </a:stretch>
          </a:blipFill>
        </p:spPr>
      </p:sp>
      <p:grpSp>
        <p:nvGrpSpPr>
          <p:cNvPr id="7" name="Group 7"/>
          <p:cNvGrpSpPr/>
          <p:nvPr/>
        </p:nvGrpSpPr>
        <p:grpSpPr>
          <a:xfrm>
            <a:off x="7401707" y="2252694"/>
            <a:ext cx="10867243" cy="3963035"/>
            <a:chOff x="-3323167" y="-535306"/>
            <a:chExt cx="14489656" cy="5284047"/>
          </a:xfrm>
        </p:grpSpPr>
        <p:sp>
          <p:nvSpPr>
            <p:cNvPr id="8" name="TextBox 8"/>
            <p:cNvSpPr txBox="1"/>
            <p:nvPr/>
          </p:nvSpPr>
          <p:spPr>
            <a:xfrm>
              <a:off x="-1828150" y="-535306"/>
              <a:ext cx="12994639" cy="2219960"/>
            </a:xfrm>
            <a:prstGeom prst="rect">
              <a:avLst/>
            </a:prstGeom>
          </p:spPr>
          <p:txBody>
            <a:bodyPr wrap="square" lIns="0" tIns="0" rIns="0" bIns="0" rtlCol="0" anchor="t">
              <a:noAutofit/>
            </a:bodyPr>
            <a:lstStyle/>
            <a:p>
              <a:pPr marL="0" lvl="0" indent="0" algn="l">
                <a:lnSpc>
                  <a:spcPts val="8800"/>
                </a:lnSpc>
              </a:pPr>
              <a:r>
                <a:rPr lang="en-IN" altLang="en-US" sz="7200" b="1" dirty="0">
                  <a:solidFill>
                    <a:srgbClr val="E5E5E5"/>
                  </a:solidFill>
                  <a:latin typeface="Montserrat Classic Bold" panose="00000800000000000000"/>
                  <a:ea typeface="Montserrat Classic Bold" panose="00000800000000000000"/>
                  <a:cs typeface="Montserrat Classic Bold" panose="00000800000000000000"/>
                  <a:sym typeface="Montserrat Classic Bold" panose="00000800000000000000"/>
                </a:rPr>
                <a:t>SECOND </a:t>
              </a:r>
              <a:r>
                <a:rPr lang="en-US" sz="7200" b="1" dirty="0">
                  <a:solidFill>
                    <a:srgbClr val="E5E5E5"/>
                  </a:solidFill>
                  <a:latin typeface="Montserrat Classic Bold" panose="00000800000000000000"/>
                  <a:ea typeface="Montserrat Classic Bold" panose="00000800000000000000"/>
                  <a:cs typeface="Montserrat Classic Bold" panose="00000800000000000000"/>
                  <a:sym typeface="Montserrat Classic Bold" panose="00000800000000000000"/>
                </a:rPr>
                <a:t>REVIEW </a:t>
              </a:r>
              <a:endParaRPr lang="en-US" sz="7200" b="1" dirty="0">
                <a:solidFill>
                  <a:srgbClr val="E5E5E5"/>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9" name="TextBox 9"/>
            <p:cNvSpPr txBox="1"/>
            <p:nvPr/>
          </p:nvSpPr>
          <p:spPr>
            <a:xfrm>
              <a:off x="-3323167" y="1684654"/>
              <a:ext cx="13992859" cy="3064087"/>
            </a:xfrm>
            <a:prstGeom prst="rect">
              <a:avLst/>
            </a:prstGeom>
          </p:spPr>
          <p:txBody>
            <a:bodyPr wrap="square" lIns="0" tIns="0" rIns="0" bIns="0" rtlCol="0" anchor="t">
              <a:spAutoFit/>
            </a:bodyPr>
            <a:lstStyle/>
            <a:p>
              <a:pPr marL="0" lvl="0" indent="0" algn="ctr">
                <a:lnSpc>
                  <a:spcPts val="4480"/>
                </a:lnSpc>
              </a:pPr>
              <a:r>
                <a:rPr 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PROJECT 1 – B</a:t>
              </a:r>
              <a:r>
                <a:rPr lang="en-IN"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CE498J</a:t>
              </a:r>
              <a:endParaRPr 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a:p>
              <a:pPr marL="0" lvl="0" indent="0" algn="ctr">
                <a:lnSpc>
                  <a:spcPts val="4480"/>
                </a:lnSpc>
              </a:pPr>
              <a:endParaRPr 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a:p>
              <a:pPr marL="0" lvl="0" indent="0" algn="ctr">
                <a:lnSpc>
                  <a:spcPts val="4480"/>
                </a:lnSpc>
              </a:pPr>
              <a:r>
                <a:rPr lang="en-IN" alt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TITLE - Advanced</a:t>
              </a:r>
              <a:r>
                <a:rPr lang="en-US" alt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 Fundus Analysis: Deep Learning for  Retinopathy of Prematurity Diagnosis</a:t>
              </a:r>
              <a:endParaRPr lang="en-US" altLang="en-US" sz="32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grpSp>
      <p:sp>
        <p:nvSpPr>
          <p:cNvPr id="10" name="TextBox 10"/>
          <p:cNvSpPr txBox="1"/>
          <p:nvPr/>
        </p:nvSpPr>
        <p:spPr>
          <a:xfrm>
            <a:off x="9275482" y="7232681"/>
            <a:ext cx="7204710" cy="1296035"/>
          </a:xfrm>
          <a:prstGeom prst="rect">
            <a:avLst/>
          </a:prstGeom>
        </p:spPr>
        <p:txBody>
          <a:bodyPr wrap="square" lIns="0" tIns="0" rIns="0" bIns="0" rtlCol="0" anchor="t">
            <a:spAutoFit/>
          </a:bodyPr>
          <a:lstStyle/>
          <a:p>
            <a:pPr algn="ctr">
              <a:lnSpc>
                <a:spcPts val="3370"/>
              </a:lnSpc>
            </a:pPr>
            <a:r>
              <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rPr>
              <a:t>DIVYANSH RAWAL (21BLC1123)</a:t>
            </a:r>
            <a:endPar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endParaRPr>
          </a:p>
          <a:p>
            <a:pPr algn="ctr">
              <a:lnSpc>
                <a:spcPts val="3370"/>
              </a:lnSpc>
            </a:pPr>
            <a:r>
              <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rPr>
              <a:t>AKARSHIT MISRA (21BAI1597)</a:t>
            </a:r>
            <a:endPar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endParaRPr>
          </a:p>
          <a:p>
            <a:pPr algn="ctr">
              <a:lnSpc>
                <a:spcPts val="3370"/>
              </a:lnSpc>
            </a:pPr>
            <a:r>
              <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rPr>
              <a:t>KIRTI SOURAV PANIGRAHI (21BCE6038)</a:t>
            </a:r>
            <a:endParaRPr lang="en-US" altLang="en-US" sz="28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endParaRPr>
          </a:p>
        </p:txBody>
      </p:sp>
      <p:sp>
        <p:nvSpPr>
          <p:cNvPr id="11" name="TextBox 11"/>
          <p:cNvSpPr txBox="1"/>
          <p:nvPr/>
        </p:nvSpPr>
        <p:spPr>
          <a:xfrm>
            <a:off x="10287000" y="6512448"/>
            <a:ext cx="5029911" cy="353695"/>
          </a:xfrm>
          <a:prstGeom prst="rect">
            <a:avLst/>
          </a:prstGeom>
        </p:spPr>
        <p:txBody>
          <a:bodyPr lIns="0" tIns="0" rIns="0" bIns="0" rtlCol="0" anchor="t">
            <a:spAutoFit/>
          </a:bodyPr>
          <a:lstStyle/>
          <a:p>
            <a:pPr marL="0" lvl="0" indent="0" algn="ctr">
              <a:lnSpc>
                <a:spcPts val="2760"/>
              </a:lnSpc>
            </a:pPr>
            <a:r>
              <a:rPr lang="en-US" sz="24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rPr>
              <a:t>PRESENTED BY</a:t>
            </a:r>
            <a:endParaRPr lang="en-US" sz="2400" dirty="0">
              <a:solidFill>
                <a:srgbClr val="FFDE59"/>
              </a:solidFill>
              <a:latin typeface="Montserrat Classic" panose="00000500000000000000"/>
              <a:ea typeface="Montserrat Classic" panose="00000500000000000000"/>
              <a:cs typeface="Montserrat Classic" panose="00000500000000000000"/>
              <a:sym typeface="Montserrat Classic" panose="00000500000000000000"/>
            </a:endParaRPr>
          </a:p>
        </p:txBody>
      </p:sp>
      <p:sp>
        <p:nvSpPr>
          <p:cNvPr id="12" name="TextBox 12"/>
          <p:cNvSpPr txBox="1"/>
          <p:nvPr/>
        </p:nvSpPr>
        <p:spPr>
          <a:xfrm>
            <a:off x="9626637" y="8895254"/>
            <a:ext cx="6502400" cy="1220470"/>
          </a:xfrm>
          <a:prstGeom prst="rect">
            <a:avLst/>
          </a:prstGeom>
        </p:spPr>
        <p:txBody>
          <a:bodyPr wrap="square" lIns="0" tIns="0" rIns="0" bIns="0" rtlCol="0" anchor="t">
            <a:spAutoFit/>
          </a:bodyPr>
          <a:lstStyle/>
          <a:p>
            <a:pPr algn="ctr">
              <a:lnSpc>
                <a:spcPts val="4760"/>
              </a:lnSpc>
            </a:pPr>
            <a:r>
              <a:rPr lang="en-US" sz="2800" b="1" dirty="0">
                <a:solidFill>
                  <a:srgbClr val="FFDE59"/>
                </a:solidFill>
                <a:latin typeface="Canva Sans Bold" panose="00000500000000000000"/>
                <a:ea typeface="Canva Sans Bold" panose="00000500000000000000"/>
                <a:cs typeface="Canva Sans Bold" panose="00000500000000000000"/>
                <a:sym typeface="Canva Sans Bold" panose="00000500000000000000"/>
              </a:rPr>
              <a:t>Guide : Dr. </a:t>
            </a:r>
            <a:r>
              <a:rPr lang="en-US" altLang="en-US" sz="2800" b="1" dirty="0">
                <a:solidFill>
                  <a:srgbClr val="FFDE59"/>
                </a:solidFill>
                <a:latin typeface="Canva Sans Bold" panose="00000500000000000000"/>
                <a:ea typeface="Canva Sans Bold" panose="00000500000000000000"/>
                <a:cs typeface="Canva Sans Bold" panose="00000500000000000000"/>
                <a:sym typeface="Canva Sans Bold" panose="00000500000000000000"/>
              </a:rPr>
              <a:t>ILAVENDHAN A</a:t>
            </a:r>
            <a:endParaRPr lang="en-US" altLang="en-US" sz="2800" b="1" dirty="0">
              <a:solidFill>
                <a:srgbClr val="FFDE59"/>
              </a:solidFill>
              <a:latin typeface="Canva Sans Bold" panose="00000500000000000000"/>
              <a:ea typeface="Canva Sans Bold" panose="00000500000000000000"/>
              <a:cs typeface="Canva Sans Bold" panose="00000500000000000000"/>
              <a:sym typeface="Canva Sans Bold" panose="00000500000000000000"/>
            </a:endParaRPr>
          </a:p>
          <a:p>
            <a:pPr algn="ctr">
              <a:lnSpc>
                <a:spcPts val="4760"/>
              </a:lnSpc>
            </a:pPr>
            <a:endParaRPr lang="en-US" altLang="en-US" sz="2800" b="1" dirty="0">
              <a:solidFill>
                <a:srgbClr val="FFDE59"/>
              </a:solidFill>
              <a:latin typeface="Canva Sans Bold" panose="00000500000000000000"/>
              <a:ea typeface="Canva Sans Bold" panose="00000500000000000000"/>
              <a:cs typeface="Canva Sans Bold" panose="00000500000000000000"/>
              <a:sym typeface="Canva Sans Bold" panose="0000050000000000000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012D86">
                <a:lumMod val="55000"/>
              </a:srgbClr>
            </a:gs>
            <a:gs pos="100000">
              <a:srgbClr val="0E2557"/>
            </a:gs>
          </a:gsLst>
          <a:lin ang="0" scaled="0"/>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724400" y="419100"/>
            <a:ext cx="8865870" cy="1143000"/>
          </a:xfrm>
          <a:gradFill>
            <a:gsLst>
              <a:gs pos="0">
                <a:srgbClr val="012D86"/>
              </a:gs>
              <a:gs pos="100000">
                <a:srgbClr val="0E2557"/>
              </a:gs>
            </a:gsLst>
            <a:lin scaled="0"/>
          </a:gradFill>
        </p:spPr>
        <p:txBody>
          <a:bodyPr>
            <a:noAutofit/>
          </a:bodyPr>
          <a:lstStyle/>
          <a:p>
            <a:r>
              <a:rPr lang="en-US" b="1">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PROPOSED SYSTEM DIAGRAM</a:t>
            </a:r>
            <a:endParaRPr lang="en-US" b="1">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6" name="Freeform 2"/>
          <p:cNvSpPr/>
          <p:nvPr/>
        </p:nvSpPr>
        <p:spPr>
          <a:xfrm>
            <a:off x="3124200" y="1943100"/>
            <a:ext cx="12591415" cy="7955915"/>
          </a:xfrm>
          <a:custGeom>
            <a:avLst/>
            <a:gdLst/>
            <a:ahLst/>
            <a:cxnLst/>
            <a:rect l="l" t="t" r="r" b="b"/>
            <a:pathLst>
              <a:path w="10841672" h="7196570">
                <a:moveTo>
                  <a:pt x="0" y="0"/>
                </a:moveTo>
                <a:lnTo>
                  <a:pt x="10841671" y="0"/>
                </a:lnTo>
                <a:lnTo>
                  <a:pt x="10841671" y="7196569"/>
                </a:lnTo>
                <a:lnTo>
                  <a:pt x="0" y="7196569"/>
                </a:lnTo>
                <a:lnTo>
                  <a:pt x="0" y="0"/>
                </a:lnTo>
                <a:close/>
              </a:path>
            </a:pathLst>
          </a:custGeom>
          <a:blipFill>
            <a:blip r:embed="rId1"/>
            <a:stretch>
              <a:fillRect t="-1032" b="-1032"/>
            </a:stretch>
          </a:blipFill>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057282" y="419100"/>
            <a:ext cx="14012822" cy="972185"/>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LIST OF MODULES</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732790" y="1774190"/>
            <a:ext cx="16947515" cy="8501380"/>
          </a:xfrm>
          <a:prstGeom prst="rect">
            <a:avLst/>
          </a:prstGeom>
          <a:noFill/>
        </p:spPr>
        <p:txBody>
          <a:bodyPr wrap="square" rtlCol="0">
            <a:noAutofit/>
          </a:bodyPr>
          <a:lstStyle/>
          <a:p>
            <a:pPr>
              <a:lnSpc>
                <a:spcPts val="4760"/>
              </a:lnSpc>
            </a:pPr>
            <a:r>
              <a:rPr lang="en-GB" altLang="en-US" sz="3200" b="1" dirty="0">
                <a:solidFill>
                  <a:srgbClr val="00B050"/>
                </a:solidFill>
                <a:latin typeface="Canva Sans" panose="020B0503030501040103" charset="0"/>
                <a:cs typeface="Cambria" panose="02040503050406030204" charset="0"/>
                <a:sym typeface="+mn-ea"/>
              </a:rPr>
              <a:t>Here’s the list of modules for your ROP classification system:</a:t>
            </a:r>
            <a:endParaRPr lang="en-GB" altLang="en-US" sz="3200" b="1" dirty="0">
              <a:solidFill>
                <a:srgbClr val="00B050"/>
              </a:solidFill>
              <a:latin typeface="Canva Sans" panose="020B0503030501040103" charset="0"/>
              <a:cs typeface="Cambria" panose="02040503050406030204" charset="0"/>
              <a:sym typeface="+mn-ea"/>
            </a:endParaRPr>
          </a:p>
          <a:p>
            <a:pPr>
              <a:lnSpc>
                <a:spcPts val="4760"/>
              </a:lnSpc>
            </a:pPr>
            <a:endParaRPr lang="en-GB" altLang="en-US" sz="800" b="1" dirty="0">
              <a:solidFill>
                <a:srgbClr val="00B050"/>
              </a:solidFill>
              <a:latin typeface="Canva Sans" panose="020B0503030501040103" charset="0"/>
              <a:cs typeface="Cambria" panose="02040503050406030204"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Image Acquisition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Preprocessing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Feature Extraction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Model Training and Evaluation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ROP Classification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Post-Processing and Decision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Real-time Inference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GB" altLang="en-US" sz="3200" dirty="0">
                <a:solidFill>
                  <a:schemeClr val="bg1"/>
                </a:solidFill>
                <a:cs typeface="Times New Roman" panose="02020603050405020304" pitchFamily="18" charset="0"/>
                <a:sym typeface="+mn-ea"/>
              </a:rPr>
              <a:t>Reporting and Feedback Module</a:t>
            </a:r>
            <a:endParaRPr lang="en-GB" altLang="en-US" sz="3200" dirty="0">
              <a:solidFill>
                <a:schemeClr val="bg1"/>
              </a:solidFill>
              <a:cs typeface="Times New Roman" panose="02020603050405020304" pitchFamily="18" charset="0"/>
              <a:sym typeface="+mn-ea"/>
            </a:endParaRPr>
          </a:p>
          <a:p>
            <a:pPr marL="514350" indent="-514350" algn="just">
              <a:lnSpc>
                <a:spcPts val="4760"/>
              </a:lnSpc>
              <a:buFont typeface="+mj-lt"/>
              <a:buAutoNum type="arabicPeriod"/>
            </a:pPr>
            <a:r>
              <a:rPr lang="en-US" altLang="en-US" sz="3200" dirty="0">
                <a:solidFill>
                  <a:schemeClr val="bg1"/>
                </a:solidFill>
                <a:ea typeface="Canva Sans" panose="020B0503030501040103"/>
                <a:cs typeface="Times New Roman" panose="02020603050405020304" pitchFamily="18" charset="0"/>
                <a:sym typeface="Canva Sans" panose="020B0503030501040103"/>
              </a:rPr>
              <a:t>Numpy Module</a:t>
            </a:r>
            <a:endParaRPr lang="en-US" altLang="en-US" sz="3200" dirty="0">
              <a:solidFill>
                <a:schemeClr val="bg1"/>
              </a:solidFill>
              <a:ea typeface="Canva Sans" panose="020B0503030501040103"/>
              <a:cs typeface="Times New Roman" panose="02020603050405020304" pitchFamily="18" charset="0"/>
              <a:sym typeface="Canva Sans" panose="020B0503030501040103"/>
            </a:endParaRPr>
          </a:p>
          <a:p>
            <a:pPr marL="514350" indent="-514350" algn="just">
              <a:lnSpc>
                <a:spcPts val="4760"/>
              </a:lnSpc>
              <a:buFont typeface="+mj-lt"/>
              <a:buAutoNum type="arabicPeriod"/>
            </a:pPr>
            <a:r>
              <a:rPr lang="en-US" altLang="en-US" sz="3200" dirty="0">
                <a:solidFill>
                  <a:schemeClr val="bg1"/>
                </a:solidFill>
                <a:ea typeface="Canva Sans" panose="020B0503030501040103"/>
                <a:cs typeface="Times New Roman" panose="02020603050405020304" pitchFamily="18" charset="0"/>
                <a:sym typeface="Canva Sans" panose="020B0503030501040103"/>
              </a:rPr>
              <a:t> Seaborn Module</a:t>
            </a:r>
            <a:endParaRPr lang="en-US" altLang="en-US" sz="3200" dirty="0">
              <a:solidFill>
                <a:schemeClr val="bg1"/>
              </a:solidFill>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132827" y="357068"/>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DESCRIPTION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90600" y="1393726"/>
            <a:ext cx="16459200" cy="8501380"/>
          </a:xfrm>
          <a:prstGeom prst="rect">
            <a:avLst/>
          </a:prstGeom>
          <a:noFill/>
        </p:spPr>
        <p:txBody>
          <a:bodyPr wrap="square" rtlCol="0">
            <a:noAutofit/>
          </a:bodyPr>
          <a:lstStyle/>
          <a:p>
            <a:pPr algn="just">
              <a:lnSpc>
                <a:spcPts val="4760"/>
              </a:lnSpc>
            </a:pPr>
            <a:r>
              <a:rPr lang="en-GB" altLang="en-US" sz="2800" b="1" dirty="0">
                <a:solidFill>
                  <a:srgbClr val="00B050"/>
                </a:solidFill>
                <a:latin typeface="Canva Sans" panose="020B0503030501040103" charset="0"/>
                <a:cs typeface="Cambria" panose="02040503050406030204" charset="0"/>
                <a:sym typeface="+mn-ea"/>
              </a:rPr>
              <a:t>Here’s a list of potential modules and the algorithms they could involve for your Retinopathy of Prematurity (ROP) classification system:</a:t>
            </a:r>
            <a:endParaRPr lang="en-GB" altLang="en-US" sz="2800" b="1" dirty="0">
              <a:solidFill>
                <a:srgbClr val="00B050"/>
              </a:solidFill>
              <a:latin typeface="Canva Sans" panose="020B0503030501040103" charset="0"/>
              <a:cs typeface="Cambria" panose="02040503050406030204" charset="0"/>
              <a:sym typeface="+mn-ea"/>
            </a:endParaRPr>
          </a:p>
          <a:p>
            <a:pPr marL="514350" indent="-514350" algn="just">
              <a:lnSpc>
                <a:spcPts val="4760"/>
              </a:lnSpc>
              <a:buFont typeface="+mj-lt"/>
              <a:buAutoNum type="arabicPeriod"/>
            </a:pPr>
            <a:r>
              <a:rPr lang="en-GB" altLang="en-US" sz="2800" b="1" dirty="0">
                <a:solidFill>
                  <a:srgbClr val="00B050"/>
                </a:solidFill>
                <a:latin typeface="Canva Sans" panose="020B0503030501040103" charset="0"/>
                <a:cs typeface="Cambria" panose="02040503050406030204" charset="0"/>
                <a:sym typeface="+mn-ea"/>
              </a:rPr>
              <a:t>Image Acquisition Module:</a:t>
            </a:r>
            <a:endParaRPr lang="en-GB" altLang="en-US" sz="2800" b="1" dirty="0">
              <a:solidFill>
                <a:srgbClr val="00B050"/>
              </a:solidFill>
              <a:latin typeface="Canva Sans" panose="020B0503030501040103" charset="0"/>
              <a:cs typeface="Cambria" panose="02040503050406030204" charset="0"/>
              <a:sym typeface="+mn-ea"/>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cs typeface="Cambria" panose="02040503050406030204" charset="0"/>
                <a:sym typeface="+mn-ea"/>
              </a:rPr>
              <a:t>Algorithm: Image capture through specialized fundus cameras or publicly available datasets.</a:t>
            </a:r>
            <a:endParaRPr lang="en-GB" altLang="en-US" sz="2800" dirty="0">
              <a:solidFill>
                <a:schemeClr val="bg1"/>
              </a:solidFill>
              <a:latin typeface="Canva Sans" panose="020B0503030501040103" charset="0"/>
              <a:cs typeface="Cambria" panose="02040503050406030204" charset="0"/>
              <a:sym typeface="+mn-ea"/>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cs typeface="Cambria" panose="02040503050406030204" charset="0"/>
                <a:sym typeface="+mn-ea"/>
              </a:rPr>
              <a:t>Purpose: Acquire retinal fundus images for further analysis.</a:t>
            </a:r>
            <a:endParaRPr lang="en-GB" altLang="en-US" sz="2800" dirty="0">
              <a:solidFill>
                <a:schemeClr val="bg1"/>
              </a:solidFill>
              <a:latin typeface="Canva Sans" panose="020B0503030501040103" charset="0"/>
              <a:cs typeface="Cambria" panose="02040503050406030204" charset="0"/>
              <a:sym typeface="+mn-ea"/>
            </a:endParaRPr>
          </a:p>
          <a:p>
            <a:pPr algn="just">
              <a:lnSpc>
                <a:spcPts val="4760"/>
              </a:lnSpc>
            </a:pPr>
            <a:endParaRPr lang="en-GB" altLang="en-US" sz="2800" dirty="0">
              <a:solidFill>
                <a:schemeClr val="bg1"/>
              </a:solidFill>
              <a:latin typeface="Canva Sans" panose="020B0503030501040103" charset="0"/>
              <a:cs typeface="Cambria" panose="02040503050406030204" charset="0"/>
              <a:sym typeface="+mn-ea"/>
            </a:endParaRPr>
          </a:p>
          <a:p>
            <a:pPr algn="just">
              <a:lnSpc>
                <a:spcPts val="4760"/>
              </a:lnSpc>
            </a:pPr>
            <a:r>
              <a:rPr lang="en-GB" altLang="en-US" sz="2800" b="1" dirty="0">
                <a:solidFill>
                  <a:srgbClr val="00B050"/>
                </a:solidFill>
                <a:latin typeface="Canva Sans" panose="020B0503030501040103" charset="0"/>
                <a:cs typeface="Cambria" panose="02040503050406030204" charset="0"/>
                <a:sym typeface="+mn-ea"/>
              </a:rPr>
              <a:t>2.  Preprocessing Module:</a:t>
            </a:r>
            <a:endParaRPr lang="en-GB" altLang="en-US" sz="2800" b="1" dirty="0">
              <a:solidFill>
                <a:srgbClr val="00B050"/>
              </a:solidFill>
              <a:latin typeface="Canva Sans" panose="020B0503030501040103" charset="0"/>
              <a:cs typeface="Cambria" panose="02040503050406030204" charset="0"/>
              <a:sym typeface="+mn-ea"/>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cs typeface="Cambria" panose="02040503050406030204" charset="0"/>
                <a:sym typeface="+mn-ea"/>
              </a:rPr>
              <a:t>Algorithm:</a:t>
            </a:r>
            <a:endParaRPr lang="en-GB" altLang="en-US" sz="2800" dirty="0">
              <a:solidFill>
                <a:schemeClr val="bg1"/>
              </a:solidFill>
              <a:latin typeface="Canva Sans" panose="020B0503030501040103" charset="0"/>
              <a:cs typeface="Cambria" panose="02040503050406030204" charset="0"/>
              <a:sym typeface="+mn-ea"/>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cs typeface="Cambria" panose="02040503050406030204" charset="0"/>
                <a:sym typeface="+mn-ea"/>
              </a:rPr>
              <a:t>Resizing and Normalization: Adjust image size and normalize pixel values.</a:t>
            </a:r>
            <a:endParaRPr lang="en-GB" altLang="en-US" sz="2800" dirty="0">
              <a:solidFill>
                <a:schemeClr val="bg1"/>
              </a:solidFill>
              <a:latin typeface="Canva Sans" panose="020B0503030501040103" charset="0"/>
              <a:cs typeface="Cambria" panose="02040503050406030204" charset="0"/>
              <a:sym typeface="+mn-ea"/>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cs typeface="Cambria" panose="02040503050406030204" charset="0"/>
                <a:sym typeface="+mn-ea"/>
              </a:rPr>
              <a:t>Data Augmentation: Techniques like rotation, flipping, and scaling to enhance training data.</a:t>
            </a:r>
            <a:endParaRPr lang="en-GB" altLang="en-US" sz="2800" dirty="0">
              <a:solidFill>
                <a:schemeClr val="bg1"/>
              </a:solidFill>
              <a:latin typeface="Canva Sans" panose="020B0503030501040103" charset="0"/>
              <a:cs typeface="Cambria" panose="02040503050406030204" charset="0"/>
              <a:sym typeface="+mn-ea"/>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cs typeface="Cambria" panose="02040503050406030204" charset="0"/>
                <a:sym typeface="+mn-ea"/>
              </a:rPr>
              <a:t>Image Enhancement: Contrast adjustment, histogram equalization for better visibility of features.</a:t>
            </a:r>
            <a:endParaRPr lang="en-GB" altLang="en-US" sz="2800" dirty="0">
              <a:solidFill>
                <a:schemeClr val="bg1"/>
              </a:solidFill>
              <a:latin typeface="Canva Sans" panose="020B0503030501040103" charset="0"/>
              <a:cs typeface="Cambria" panose="02040503050406030204" charset="0"/>
              <a:sym typeface="+mn-ea"/>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cs typeface="Cambria" panose="02040503050406030204" charset="0"/>
                <a:sym typeface="+mn-ea"/>
              </a:rPr>
              <a:t>Purpose: Prepare images for deep learning models by improving image quality and augmenting data.</a:t>
            </a:r>
            <a:endParaRPr lang="en-US" altLang="en-US" sz="2800" dirty="0">
              <a:solidFill>
                <a:schemeClr val="bg1"/>
              </a:solidFill>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174356"/>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DESCRIPTION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233363" y="1028700"/>
            <a:ext cx="17830800" cy="8501380"/>
          </a:xfrm>
          <a:prstGeom prst="rect">
            <a:avLst/>
          </a:prstGeom>
          <a:noFill/>
        </p:spPr>
        <p:txBody>
          <a:bodyPr wrap="square" rtlCol="0">
            <a:noAutofit/>
          </a:bodyPr>
          <a:lstStyle/>
          <a:p>
            <a:pPr algn="just">
              <a:lnSpc>
                <a:spcPts val="4760"/>
              </a:lnSpc>
            </a:pPr>
            <a:r>
              <a:rPr lang="en-US"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3.  Feature Extraction Module:</a:t>
            </a:r>
            <a:endParaRPr lang="en-US"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Convolutional Neural Networks (CNNs): Automatically learn and extract relevant features from fundus images.</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YOLOv8 and YOLOv11: Detect objects in the image (e.g., retinal abnormalities, blood vessels) using region proposal networks.</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Extract key features such as retinal abnormalities that indicate ROP.</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US" sz="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US"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4.  Model Training and Evaluation Module:</a:t>
            </a:r>
            <a:endParaRPr lang="en-US"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YOLOv8 and YOLOv11: Use these models for object detection and classification, training on a labeled dataset of fundus images.</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Loss Functions: Cross-entropy loss, mean squared error for training deep learning models.</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Optimization Algorithms: Adam, SGD (Stochastic Gradient Descent) for optimizing the models.</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Train and evaluate the deep learning models to detect ROP accurately.</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14106"/>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DESCRIPTION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609600" y="1288732"/>
            <a:ext cx="17145000" cy="8501380"/>
          </a:xfrm>
          <a:prstGeom prst="rect">
            <a:avLst/>
          </a:prstGeom>
          <a:noFill/>
        </p:spPr>
        <p:txBody>
          <a:bodyPr wrap="square" rtlCol="0">
            <a:noAutofit/>
          </a:bodyPr>
          <a:lstStyle/>
          <a:p>
            <a:pPr algn="just">
              <a:lnSpc>
                <a:spcPts val="4760"/>
              </a:lnSpc>
            </a:pPr>
            <a:r>
              <a:rPr lang="en-GB" altLang="en-US" sz="2800" b="1" dirty="0">
                <a:solidFill>
                  <a:srgbClr val="00B050"/>
                </a:solidFill>
                <a:latin typeface="+mj-lt"/>
                <a:ea typeface="Canva Sans" panose="020B0503030501040103"/>
                <a:cs typeface="Times New Roman" panose="02020603050405020304" pitchFamily="18" charset="0"/>
                <a:sym typeface="Canva Sans" panose="020B0503030501040103"/>
              </a:rPr>
              <a:t>5.  </a:t>
            </a:r>
            <a:r>
              <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ROP Classification Module:</a:t>
            </a: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YOLO-based Detection: Classify the stage of ROP based on detected abnormalities in fundus images.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err="1">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Softmax</a:t>
            </a: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 or Sigmoid Function: For multi-class classification (ROP stages).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Automatically classify images into ROP stages based on the features detected.</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6.  Post-Processing and Decision Module:</a:t>
            </a: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Thresholding: Based on model output probabilities, thresholds are set to classify the ROP stage.</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Non-maximum Suppression (NMS): Removes duplicate bounding boxes from the detection output.</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Final refinement of the classification results, improving accuracy by filtering out irrelevant or duplicate detections.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14106"/>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DESCRIPTION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57263" y="1471514"/>
            <a:ext cx="16383000" cy="8501380"/>
          </a:xfrm>
          <a:prstGeom prst="rect">
            <a:avLst/>
          </a:prstGeom>
          <a:noFill/>
        </p:spPr>
        <p:txBody>
          <a:bodyPr wrap="square" rtlCol="0">
            <a:noAutofit/>
          </a:bodyPr>
          <a:lstStyle/>
          <a:p>
            <a:pPr algn="just">
              <a:lnSpc>
                <a:spcPts val="4760"/>
              </a:lnSpc>
            </a:pPr>
            <a:r>
              <a:rPr lang="en-GB" altLang="en-US" sz="2800" b="1" dirty="0">
                <a:solidFill>
                  <a:srgbClr val="00B050"/>
                </a:solidFill>
                <a:ea typeface="Canva Sans" panose="020B0503030501040103"/>
                <a:cs typeface="Times New Roman" panose="02020603050405020304" pitchFamily="18" charset="0"/>
                <a:sym typeface="Canva Sans" panose="020B0503030501040103"/>
              </a:rPr>
              <a:t>7.  </a:t>
            </a:r>
            <a:r>
              <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Real-time Inference Module:</a:t>
            </a: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YOLOv8 and YOLOv11 Inference: Fast inference for real-time classification on new fundus images.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Edge Computing and Model Optimization: Use of techniques like quantization or pruning to optimize models for deployment on low-resource devices.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Provide real-time screening and classification for ROP in clinical settings.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8.  Reporting and Feedback Module:</a:t>
            </a: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Result Analysis: Generate a detailed report of the ROP stage and potential diagnosis.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Confidence Scores: Display confidence scores alongside classification results to guide medical decisions.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Purpose: Present the results to the healthcare professionals with easy-to-interpret outputs.</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14106"/>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DESCRIPTION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57263" y="1471514"/>
            <a:ext cx="16383000" cy="8501380"/>
          </a:xfrm>
          <a:prstGeom prst="rect">
            <a:avLst/>
          </a:prstGeom>
          <a:noFill/>
        </p:spPr>
        <p:txBody>
          <a:bodyPr wrap="square" rtlCol="0">
            <a:noAutofit/>
          </a:bodyPr>
          <a:lstStyle/>
          <a:p>
            <a:pPr algn="just">
              <a:lnSpc>
                <a:spcPts val="4760"/>
              </a:lnSpc>
            </a:pPr>
            <a:r>
              <a:rPr lang="en-GB" altLang="en-US" sz="2800" b="1" dirty="0">
                <a:solidFill>
                  <a:srgbClr val="00B050"/>
                </a:solidFill>
                <a:ea typeface="Canva Sans" panose="020B0503030501040103"/>
                <a:cs typeface="Times New Roman" panose="02020603050405020304" pitchFamily="18" charset="0"/>
                <a:sym typeface="Canva Sans" panose="020B0503030501040103"/>
              </a:rPr>
              <a:t>7.  </a:t>
            </a:r>
            <a:r>
              <a:rPr lang="en-US" altLang="en-GB" sz="2800" b="1" dirty="0">
                <a:solidFill>
                  <a:srgbClr val="00B050"/>
                </a:solidFill>
                <a:latin typeface="Cambria" panose="02040503050406030204" charset="0"/>
                <a:ea typeface="Canva Sans" panose="020B0503030501040103"/>
                <a:cs typeface="Cambria" panose="02040503050406030204" charset="0"/>
                <a:sym typeface="Canva Sans" panose="020B0503030501040103"/>
              </a:rPr>
              <a:t>Numpy </a:t>
            </a:r>
            <a:r>
              <a:rPr lang="en-GB" altLang="en-US" sz="2800" b="1" dirty="0">
                <a:solidFill>
                  <a:srgbClr val="00B050"/>
                </a:solidFill>
                <a:latin typeface="Cambria" panose="02040503050406030204" charset="0"/>
                <a:ea typeface="Canva Sans" panose="020B0503030501040103"/>
                <a:cs typeface="Cambria" panose="02040503050406030204" charset="0"/>
                <a:sym typeface="Canva Sans" panose="020B0503030501040103"/>
              </a:rPr>
              <a:t>Module:</a:t>
            </a:r>
            <a:endParaRPr lang="en-GB" altLang="en-US" sz="2800" b="1" dirty="0">
              <a:solidFill>
                <a:srgbClr val="00B050"/>
              </a:solidFill>
              <a:latin typeface="Cambria" panose="02040503050406030204" charset="0"/>
              <a:ea typeface="Canva Sans" panose="020B0503030501040103"/>
              <a:cs typeface="Cambria" panose="02040503050406030204"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b="1"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numpy (Numerical Python) is a powerful library for numerical computations.</a:t>
            </a:r>
            <a:endParaRPr lang="en-US" altLang="en-US" sz="2800" b="1"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b="1"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Used for arrays, mathematical operations, and data manipulation.</a:t>
            </a:r>
            <a:endParaRPr lang="en-US" altLang="en-US" sz="2800" b="1"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pitchFamily="2" charset="2"/>
              <a:buChar char="Ø"/>
            </a:pP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8.</a:t>
            </a:r>
            <a:r>
              <a:rPr lang="en-US" altLang="en-GB"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  Seaborn </a:t>
            </a:r>
            <a:r>
              <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rPr>
              <a:t>Module:</a:t>
            </a: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GB" altLang="en-US" sz="2800" b="1" dirty="0">
              <a:solidFill>
                <a:srgbClr val="00B050"/>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Wingdings" panose="05000000000000000000" charset="0"/>
              <a:buChar char="Ø"/>
            </a:pPr>
            <a:r>
              <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  </a:t>
            </a:r>
            <a:r>
              <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Algorithm:</a:t>
            </a:r>
            <a:endParaRPr lang="en-GB"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Seaborn is built on Matplotlib and is used for statistical data visualization.</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marL="457200" indent="-457200" algn="just">
              <a:lnSpc>
                <a:spcPts val="4760"/>
              </a:lnSpc>
              <a:buFont typeface="Arial" panose="020B0604020202020204" pitchFamily="34" charset="0"/>
              <a:buChar char="•"/>
            </a:pPr>
            <a:r>
              <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Provides prettier and more informative plots.</a:t>
            </a:r>
            <a:endParaRPr lang="en-US" altLang="en-US"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90600" y="1409700"/>
            <a:ext cx="16383000" cy="8749030"/>
          </a:xfrm>
          <a:prstGeom prst="rect">
            <a:avLst/>
          </a:prstGeom>
          <a:noFill/>
        </p:spPr>
        <p:txBody>
          <a:bodyPr wrap="square" rtlCol="0">
            <a:noAutofit/>
          </a:bodyPr>
          <a:lstStyle/>
          <a:p>
            <a:pPr algn="just">
              <a:lnSpc>
                <a:spcPts val="4760"/>
              </a:lnSpc>
            </a:pPr>
            <a:r>
              <a:rPr lang="en-US" altLang="en-GB" sz="2800" b="1" dirty="0">
                <a:solidFill>
                  <a:schemeClr val="bg1"/>
                </a:solidFill>
                <a:latin typeface="Cambria" panose="02040503050406030204" charset="0"/>
                <a:ea typeface="Canva Sans" panose="020B0503030501040103"/>
                <a:cs typeface="Cambria" panose="02040503050406030204" charset="0"/>
                <a:sym typeface="Canva Sans" panose="020B0503030501040103"/>
              </a:rPr>
              <a:t>RESULTS </a:t>
            </a:r>
            <a:r>
              <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t>
            </a: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2" name="Picture 1" descr="Screenshot 2025-02-17 212029"/>
          <p:cNvPicPr>
            <a:picLocks noChangeAspect="1"/>
          </p:cNvPicPr>
          <p:nvPr/>
        </p:nvPicPr>
        <p:blipFill>
          <a:blip r:embed="rId1"/>
          <a:stretch>
            <a:fillRect/>
          </a:stretch>
        </p:blipFill>
        <p:spPr>
          <a:xfrm>
            <a:off x="1143000" y="2095500"/>
            <a:ext cx="14594205" cy="3812540"/>
          </a:xfrm>
          <a:prstGeom prst="rect">
            <a:avLst/>
          </a:prstGeom>
        </p:spPr>
      </p:pic>
      <p:pic>
        <p:nvPicPr>
          <p:cNvPr id="5" name="Picture 4" descr="Screenshot 2025-02-17 212100"/>
          <p:cNvPicPr>
            <a:picLocks noChangeAspect="1"/>
          </p:cNvPicPr>
          <p:nvPr/>
        </p:nvPicPr>
        <p:blipFill>
          <a:blip r:embed="rId2"/>
          <a:stretch>
            <a:fillRect/>
          </a:stretch>
        </p:blipFill>
        <p:spPr>
          <a:xfrm>
            <a:off x="1219200" y="6057900"/>
            <a:ext cx="14849475" cy="373697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90600" y="1409700"/>
            <a:ext cx="16383000" cy="8749030"/>
          </a:xfrm>
          <a:prstGeom prst="rect">
            <a:avLst/>
          </a:prstGeom>
          <a:noFill/>
        </p:spPr>
        <p:txBody>
          <a:bodyPr wrap="square" rtlCol="0">
            <a:noAutofit/>
          </a:bodyPr>
          <a:lstStyle/>
          <a:p>
            <a:pPr algn="just">
              <a:lnSpc>
                <a:spcPts val="4760"/>
              </a:lnSpc>
            </a:pPr>
            <a:r>
              <a:rPr lang="en-US" altLang="en-GB" sz="2800" b="1" dirty="0">
                <a:solidFill>
                  <a:schemeClr val="bg1"/>
                </a:solidFill>
                <a:latin typeface="Cambria" panose="02040503050406030204" charset="0"/>
                <a:ea typeface="Canva Sans" panose="020B0503030501040103"/>
                <a:cs typeface="Cambria" panose="02040503050406030204" charset="0"/>
                <a:sym typeface="Canva Sans" panose="020B0503030501040103"/>
              </a:rPr>
              <a:t>RESULTS </a:t>
            </a:r>
            <a:r>
              <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t>
            </a: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7" name="Picture 6" descr="Screenshot 2025-02-18 182546"/>
          <p:cNvPicPr>
            <a:picLocks noChangeAspect="1"/>
          </p:cNvPicPr>
          <p:nvPr/>
        </p:nvPicPr>
        <p:blipFill>
          <a:blip r:embed="rId1"/>
          <a:stretch>
            <a:fillRect/>
          </a:stretch>
        </p:blipFill>
        <p:spPr>
          <a:xfrm>
            <a:off x="381000" y="2171700"/>
            <a:ext cx="8374380" cy="7731125"/>
          </a:xfrm>
          <a:prstGeom prst="rect">
            <a:avLst/>
          </a:prstGeom>
        </p:spPr>
      </p:pic>
      <p:pic>
        <p:nvPicPr>
          <p:cNvPr id="8" name="Picture 7" descr="Screenshot 2025-02-18 182747"/>
          <p:cNvPicPr>
            <a:picLocks noChangeAspect="1"/>
          </p:cNvPicPr>
          <p:nvPr/>
        </p:nvPicPr>
        <p:blipFill>
          <a:blip r:embed="rId2"/>
          <a:stretch>
            <a:fillRect/>
          </a:stretch>
        </p:blipFill>
        <p:spPr>
          <a:xfrm>
            <a:off x="9220200" y="2171700"/>
            <a:ext cx="8571865" cy="767588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914083" y="1409919"/>
            <a:ext cx="16383000" cy="8501380"/>
          </a:xfrm>
          <a:prstGeom prst="rect">
            <a:avLst/>
          </a:prstGeom>
          <a:noFill/>
        </p:spPr>
        <p:txBody>
          <a:bodyPr wrap="square" rtlCol="0">
            <a:noAutofit/>
          </a:bodyPr>
          <a:lstStyle/>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r>
              <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RESULTS -</a:t>
            </a: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5" name="Picture 4" descr="Screenshot 2025-02-17 212116"/>
          <p:cNvPicPr>
            <a:picLocks noChangeAspect="1"/>
          </p:cNvPicPr>
          <p:nvPr/>
        </p:nvPicPr>
        <p:blipFill>
          <a:blip r:embed="rId1"/>
          <a:stretch>
            <a:fillRect/>
          </a:stretch>
        </p:blipFill>
        <p:spPr>
          <a:xfrm>
            <a:off x="1066800" y="2781300"/>
            <a:ext cx="14220825" cy="57721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Freeform 2"/>
          <p:cNvSpPr/>
          <p:nvPr/>
        </p:nvSpPr>
        <p:spPr>
          <a:xfrm flipV="1">
            <a:off x="-1289068" y="8457499"/>
            <a:ext cx="6614674" cy="5722407"/>
          </a:xfrm>
          <a:custGeom>
            <a:avLst/>
            <a:gdLst/>
            <a:ahLst/>
            <a:cxnLst/>
            <a:rect l="l" t="t" r="r" b="b"/>
            <a:pathLst>
              <a:path w="6614674" h="5722407">
                <a:moveTo>
                  <a:pt x="0" y="5722407"/>
                </a:moveTo>
                <a:lnTo>
                  <a:pt x="6614674" y="5722407"/>
                </a:lnTo>
                <a:lnTo>
                  <a:pt x="6614674" y="0"/>
                </a:lnTo>
                <a:lnTo>
                  <a:pt x="0" y="0"/>
                </a:lnTo>
                <a:lnTo>
                  <a:pt x="0" y="572240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 name="Freeform 4"/>
          <p:cNvSpPr/>
          <p:nvPr/>
        </p:nvSpPr>
        <p:spPr>
          <a:xfrm rot="-10800000" flipH="1" flipV="1">
            <a:off x="-1289068" y="-3575372"/>
            <a:ext cx="6252172" cy="5405759"/>
          </a:xfrm>
          <a:custGeom>
            <a:avLst/>
            <a:gdLst/>
            <a:ahLst/>
            <a:cxnLst/>
            <a:rect l="l" t="t" r="r" b="b"/>
            <a:pathLst>
              <a:path w="6252172" h="5405759">
                <a:moveTo>
                  <a:pt x="6252172" y="5405759"/>
                </a:moveTo>
                <a:lnTo>
                  <a:pt x="0" y="5405759"/>
                </a:lnTo>
                <a:lnTo>
                  <a:pt x="0" y="0"/>
                </a:lnTo>
                <a:lnTo>
                  <a:pt x="6252172" y="0"/>
                </a:lnTo>
                <a:lnTo>
                  <a:pt x="6252172" y="5405759"/>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3" name="Picture 2"/>
          <p:cNvPicPr>
            <a:picLocks noChangeAspect="1"/>
          </p:cNvPicPr>
          <p:nvPr/>
        </p:nvPicPr>
        <p:blipFill>
          <a:blip r:embed="rId5"/>
          <a:stretch>
            <a:fillRect/>
          </a:stretch>
        </p:blipFill>
        <p:spPr>
          <a:xfrm>
            <a:off x="2672715" y="1760220"/>
            <a:ext cx="12724765" cy="74295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533083" y="1333719"/>
            <a:ext cx="16383000" cy="8501380"/>
          </a:xfrm>
          <a:prstGeom prst="rect">
            <a:avLst/>
          </a:prstGeom>
          <a:noFill/>
        </p:spPr>
        <p:txBody>
          <a:bodyPr wrap="square" rtlCol="0">
            <a:noAutofit/>
          </a:bodyPr>
          <a:lstStyle/>
          <a:p>
            <a:pPr algn="just">
              <a:lnSpc>
                <a:spcPts val="4760"/>
              </a:lnSpc>
            </a:pPr>
            <a:r>
              <a:rPr lang="en-US" altLang="en-GB" sz="2800" dirty="0">
                <a:solidFill>
                  <a:schemeClr val="bg1"/>
                </a:solidFill>
                <a:latin typeface="Cambria" panose="02040503050406030204" charset="0"/>
                <a:ea typeface="Canva Sans" panose="020B0503030501040103"/>
                <a:cs typeface="Cambria" panose="02040503050406030204" charset="0"/>
                <a:sym typeface="Canva Sans" panose="020B0503030501040103"/>
              </a:rPr>
              <a:t>RESULTS </a:t>
            </a:r>
            <a:r>
              <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rPr>
              <a:t>-</a:t>
            </a: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a:p>
            <a:pPr algn="just">
              <a:lnSpc>
                <a:spcPts val="4760"/>
              </a:lnSpc>
            </a:pPr>
            <a:endParaRPr lang="en-US" altLang="en-GB" sz="2800" dirty="0">
              <a:solidFill>
                <a:schemeClr val="bg1"/>
              </a:solidFill>
              <a:latin typeface="Canva Sans" panose="020B0503030501040103" charset="0"/>
              <a:ea typeface="Canva Sans" panose="020B0503030501040103"/>
              <a:cs typeface="Times New Roman" panose="02020603050405020304" pitchFamily="18" charset="0"/>
              <a:sym typeface="Canva Sans" panose="020B0503030501040103"/>
            </a:endParaRPr>
          </a:p>
        </p:txBody>
      </p:sp>
      <p:pic>
        <p:nvPicPr>
          <p:cNvPr id="2" name="Picture 1"/>
          <p:cNvPicPr>
            <a:picLocks noChangeAspect="1"/>
          </p:cNvPicPr>
          <p:nvPr/>
        </p:nvPicPr>
        <p:blipFill>
          <a:blip r:embed="rId1"/>
          <a:stretch>
            <a:fillRect/>
          </a:stretch>
        </p:blipFill>
        <p:spPr>
          <a:xfrm>
            <a:off x="228600" y="2476500"/>
            <a:ext cx="12566650" cy="7019925"/>
          </a:xfrm>
          <a:prstGeom prst="rect">
            <a:avLst/>
          </a:prstGeom>
        </p:spPr>
      </p:pic>
      <p:pic>
        <p:nvPicPr>
          <p:cNvPr id="7" name="Picture 6"/>
          <p:cNvPicPr>
            <a:picLocks noChangeAspect="1"/>
          </p:cNvPicPr>
          <p:nvPr/>
        </p:nvPicPr>
        <p:blipFill>
          <a:blip r:embed="rId2"/>
          <a:stretch>
            <a:fillRect/>
          </a:stretch>
        </p:blipFill>
        <p:spPr>
          <a:xfrm>
            <a:off x="12954000" y="2647315"/>
            <a:ext cx="5180965" cy="335153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1981200" y="323412"/>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pic>
        <p:nvPicPr>
          <p:cNvPr id="2" name="Picture 1" descr="Screenshot 2025-02-17 212139"/>
          <p:cNvPicPr>
            <a:picLocks noChangeAspect="1"/>
          </p:cNvPicPr>
          <p:nvPr/>
        </p:nvPicPr>
        <p:blipFill>
          <a:blip r:embed="rId1"/>
          <a:stretch>
            <a:fillRect/>
          </a:stretch>
        </p:blipFill>
        <p:spPr>
          <a:xfrm>
            <a:off x="76200" y="1744345"/>
            <a:ext cx="8328660" cy="7952105"/>
          </a:xfrm>
          <a:prstGeom prst="rect">
            <a:avLst/>
          </a:prstGeom>
        </p:spPr>
      </p:pic>
      <p:pic>
        <p:nvPicPr>
          <p:cNvPr id="7" name="Picture 6" descr="Screenshot 2025-02-17 212201"/>
          <p:cNvPicPr>
            <a:picLocks noChangeAspect="1"/>
          </p:cNvPicPr>
          <p:nvPr/>
        </p:nvPicPr>
        <p:blipFill>
          <a:blip r:embed="rId2"/>
          <a:stretch>
            <a:fillRect/>
          </a:stretch>
        </p:blipFill>
        <p:spPr>
          <a:xfrm>
            <a:off x="8610600" y="1789430"/>
            <a:ext cx="9740265" cy="781685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057400" y="114497"/>
            <a:ext cx="14012822" cy="974626"/>
          </a:xfrm>
          <a:prstGeom prst="rect">
            <a:avLst/>
          </a:prstGeom>
        </p:spPr>
        <p:txBody>
          <a:bodyPr lIns="0" tIns="0" rIns="0" bIns="0" rtlCol="0" anchor="t">
            <a:spAutoFit/>
          </a:bodyPr>
          <a:lstStyle/>
          <a:p>
            <a:pPr algn="ctr">
              <a:lnSpc>
                <a:spcPts val="7585"/>
              </a:lnSpc>
              <a:spcBef>
                <a:spcPct val="0"/>
              </a:spcBef>
            </a:pP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IMPLEMENTATION</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5" name="Text Box 4"/>
          <p:cNvSpPr txBox="1"/>
          <p:nvPr/>
        </p:nvSpPr>
        <p:spPr>
          <a:xfrm>
            <a:off x="337820" y="1104900"/>
            <a:ext cx="17511395" cy="9175115"/>
          </a:xfrm>
          <a:prstGeom prst="rect">
            <a:avLst/>
          </a:prstGeom>
          <a:noFill/>
        </p:spPr>
        <p:txBody>
          <a:bodyPr wrap="square" rtlCol="0">
            <a:noAutofit/>
          </a:bodyPr>
          <a:lstStyle/>
          <a:p>
            <a:pPr marL="342900" indent="-342900">
              <a:buFont typeface="Wingdings" panose="05000000000000000000" charset="0"/>
              <a:buChar char="Ø"/>
            </a:pPr>
            <a:r>
              <a:rPr lang="en-US" altLang="en-US" sz="2000" b="1">
                <a:solidFill>
                  <a:srgbClr val="DEE519"/>
                </a:solidFill>
                <a:latin typeface="Cambria" panose="02040503050406030204" charset="0"/>
                <a:cs typeface="Cambria" panose="02040503050406030204" charset="0"/>
              </a:rPr>
              <a:t>RESULTS AND FINDINGS -</a:t>
            </a:r>
            <a:endParaRPr lang="en-US" altLang="en-US" sz="2000" b="1">
              <a:solidFill>
                <a:srgbClr val="DEE519"/>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Accuracy (Mean Average Precision - mAP)</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1). YOLOv8 achieved an mAP of 69.5%, while YOLOv11 attained an mAP of 71.3%.</a:t>
            </a:r>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2). The higher accuracy of YOLOv11 suggests improved object detection capabilities, potentially due to enhanced feature extraction and model architecture.</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Computational Efficiency</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1). YOLOv8 exhibited lower memory consumption, making it more suitable for deployment on resource-constrained devices.</a:t>
            </a:r>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2). YOLOv11, while requiring higher computational power, provided better detection performance.</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pPr marL="342900" indent="-342900">
              <a:buFont typeface="Wingdings" panose="05000000000000000000" charset="0"/>
              <a:buChar char="Ø"/>
            </a:pPr>
            <a:r>
              <a:rPr lang="en-US" altLang="en-US" sz="2000" b="1">
                <a:solidFill>
                  <a:srgbClr val="F4EC0A"/>
                </a:solidFill>
                <a:latin typeface="Cambria" panose="02040503050406030204" charset="0"/>
                <a:cs typeface="Cambria" panose="02040503050406030204" charset="0"/>
              </a:rPr>
              <a:t>INTERPRETATION -</a:t>
            </a:r>
            <a:endParaRPr lang="en-US" altLang="en-US" sz="2000" b="1">
              <a:solidFill>
                <a:srgbClr val="F4EC0A"/>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1). The results indicate that YOLOv11 outperforms YOLOv8 in accuracy but at the cost of higher computational requirements.</a:t>
            </a:r>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2).  YOLOv8, due to its lower inference time and reduced memory footprint, is better suited for real-time screening in healthcare facilities.</a:t>
            </a:r>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The trade-off between speed and accuracy must be carefully considered depending on the specific use case—whether for preliminary screening (YOLOv8) or detailed diagnosis (YOLOv11).</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pPr marL="342900" indent="-342900">
              <a:buFont typeface="Wingdings" panose="05000000000000000000" charset="0"/>
              <a:buChar char="Ø"/>
            </a:pPr>
            <a:r>
              <a:rPr lang="en-US" altLang="en-US" sz="2000" b="1">
                <a:solidFill>
                  <a:srgbClr val="DEE519"/>
                </a:solidFill>
                <a:latin typeface="Cambria" panose="02040503050406030204" charset="0"/>
                <a:cs typeface="Cambria" panose="02040503050406030204" charset="0"/>
              </a:rPr>
              <a:t>DISCUSSION -</a:t>
            </a:r>
            <a:endParaRPr lang="en-US" altLang="en-US" sz="2000" b="1">
              <a:solidFill>
                <a:srgbClr val="DEE519"/>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Clinical Applicability: The findings suggest that an optimized YOLO-based model can significantly enhance early ROP detection, reducing the workload of ophthalmologists and improving patient outcomes.</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Challenges &amp; Limitations:</a:t>
            </a:r>
            <a:endParaRPr lang="en-US" altLang="en-US" sz="2000">
              <a:solidFill>
                <a:schemeClr val="bg1"/>
              </a:solidFill>
              <a:latin typeface="Cambria" panose="02040503050406030204" charset="0"/>
              <a:cs typeface="Cambria" panose="02040503050406030204" charset="0"/>
            </a:endParaRPr>
          </a:p>
          <a:p>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Variability in fundus images across different devices may impact model generalizability.</a:t>
            </a:r>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A limited dataset could introduce biases in model performance.</a:t>
            </a:r>
            <a:endParaRPr lang="en-US" altLang="en-US" sz="2000">
              <a:solidFill>
                <a:schemeClr val="bg1"/>
              </a:solidFill>
              <a:latin typeface="Cambria" panose="02040503050406030204" charset="0"/>
              <a:cs typeface="Cambria" panose="02040503050406030204" charset="0"/>
            </a:endParaRPr>
          </a:p>
          <a:p>
            <a:r>
              <a:rPr lang="en-US" altLang="en-US" sz="2000">
                <a:solidFill>
                  <a:schemeClr val="bg1"/>
                </a:solidFill>
                <a:latin typeface="Cambria" panose="02040503050406030204" charset="0"/>
                <a:cs typeface="Cambria" panose="02040503050406030204" charset="0"/>
              </a:rPr>
              <a:t>The real-time deployment needs further optimization, especially for low-power clinical hardware.</a:t>
            </a:r>
            <a:endParaRPr lang="en-US" altLang="en-US" sz="2000">
              <a:solidFill>
                <a:schemeClr val="bg1"/>
              </a:solidFill>
              <a:latin typeface="Cambria" panose="02040503050406030204" charset="0"/>
              <a:cs typeface="Cambria" panose="0204050305040603020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132965" y="681037"/>
            <a:ext cx="14012545" cy="1429385"/>
          </a:xfrm>
          <a:prstGeom prst="rect">
            <a:avLst/>
          </a:prstGeom>
        </p:spPr>
        <p:txBody>
          <a:bodyPr lIns="0" tIns="0" rIns="0" bIns="0" rtlCol="0" anchor="t">
            <a:noAutofit/>
          </a:bodyPr>
          <a:lstStyle/>
          <a:p>
            <a:pPr algn="ctr">
              <a:lnSpc>
                <a:spcPts val="7585"/>
              </a:lnSpc>
              <a:spcBef>
                <a:spcPct val="0"/>
              </a:spcBef>
            </a:pPr>
            <a:r>
              <a:rPr lang="en-US" altLang="en-US" sz="5400" b="1" dirty="0">
                <a:solidFill>
                  <a:srgbClr val="FFDE59"/>
                </a:solidFill>
                <a:latin typeface="Arial Black" panose="020B0A04020102020204" pitchFamily="34" charset="0"/>
                <a:ea typeface="Montserrat Classic Bold" panose="00000800000000000000"/>
                <a:cs typeface="Aharoni" panose="02010803020104030203" pitchFamily="2" charset="-79"/>
                <a:sym typeface="Montserrat Classic Bold" panose="00000800000000000000"/>
              </a:rPr>
              <a:t>W</a:t>
            </a:r>
            <a:r>
              <a:rPr lang="en-IN" altLang="en-US" sz="5400" b="1" dirty="0">
                <a:solidFill>
                  <a:srgbClr val="FFDE59"/>
                </a:solidFill>
                <a:latin typeface="Arial Black" panose="020B0A04020102020204" pitchFamily="34" charset="0"/>
                <a:ea typeface="Montserrat Classic Bold" panose="00000800000000000000"/>
                <a:cs typeface="Aharoni" panose="02010803020104030203" pitchFamily="2" charset="-79"/>
                <a:sym typeface="Montserrat Classic Bold" panose="00000800000000000000"/>
              </a:rPr>
              <a:t>ORK TO BE DONE NEXT</a:t>
            </a:r>
            <a:endParaRPr lang="en-US" altLang="en-US" sz="5400" b="1" dirty="0">
              <a:solidFill>
                <a:srgbClr val="FFDE59"/>
              </a:solidFill>
              <a:latin typeface="Arial Black" panose="020B0A04020102020204" pitchFamily="34" charset="0"/>
              <a:ea typeface="Montserrat Classic Bold" panose="00000800000000000000"/>
              <a:cs typeface="Aharoni" panose="02010803020104030203" pitchFamily="2" charset="-79"/>
              <a:sym typeface="Montserrat Classic Bold" panose="00000800000000000000"/>
            </a:endParaRPr>
          </a:p>
          <a:p>
            <a:pPr algn="ctr">
              <a:lnSpc>
                <a:spcPts val="7585"/>
              </a:lnSpc>
              <a:spcBef>
                <a:spcPct val="0"/>
              </a:spcBef>
            </a:pPr>
            <a:endParaRPr lang="en-US" altLang="en-US" sz="5400" b="1" dirty="0">
              <a:solidFill>
                <a:srgbClr val="FFDE59"/>
              </a:solidFill>
              <a:latin typeface="Times New Roman" panose="02020603050405020304" pitchFamily="18" charset="0"/>
              <a:ea typeface="Montserrat Classic Bold" panose="00000800000000000000"/>
              <a:cs typeface="Times New Roman" panose="02020603050405020304" pitchFamily="18" charset="0"/>
              <a:sym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6" name="Text Box 5"/>
          <p:cNvSpPr txBox="1"/>
          <p:nvPr/>
        </p:nvSpPr>
        <p:spPr>
          <a:xfrm>
            <a:off x="1376363" y="2072322"/>
            <a:ext cx="15544800" cy="6934200"/>
          </a:xfrm>
          <a:prstGeom prst="rect">
            <a:avLst/>
          </a:prstGeom>
          <a:noFill/>
        </p:spPr>
        <p:txBody>
          <a:bodyPr wrap="square" rtlCol="0">
            <a:noAutofit/>
          </a:bodyPr>
          <a:lstStyle/>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Calibri" panose="020F0502020204030204" charset="0"/>
                <a:sym typeface="Canva Sans" panose="020B0503030501040103"/>
              </a:rPr>
              <a:t>Train YOLOv8 and YOLOv11 on fundus images to improve ROP classification accuracy, and compare the models’ performance for optimal selection.</a:t>
            </a:r>
            <a:endParaRPr lang="en-GB" altLang="en-US" sz="2800" dirty="0">
              <a:solidFill>
                <a:schemeClr val="bg1"/>
              </a:solidFill>
              <a:latin typeface="Canva Sans" panose="020B0503030501040103" charset="0"/>
              <a:ea typeface="Canva Sans" panose="020B0503030501040103"/>
              <a:cs typeface="Calibri" panose="020F0502020204030204" charset="0"/>
              <a:sym typeface="Canva Sans" panose="020B0503030501040103"/>
            </a:endParaRPr>
          </a:p>
          <a:p>
            <a:pPr marL="457200" indent="-457200" algn="just">
              <a:lnSpc>
                <a:spcPts val="4760"/>
              </a:lnSpc>
              <a:buFont typeface="Wingdings" panose="05000000000000000000" pitchFamily="2" charset="2"/>
              <a:buChar char="Ø"/>
            </a:pPr>
            <a:endParaRPr lang="en-GB" altLang="en-US" sz="2800" dirty="0">
              <a:solidFill>
                <a:schemeClr val="bg1"/>
              </a:solidFill>
              <a:latin typeface="Canva Sans" panose="020B0503030501040103" charset="0"/>
              <a:ea typeface="Canva Sans" panose="020B0503030501040103"/>
              <a:cs typeface="Calibri" panose="020F0502020204030204"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Calibri" panose="020F0502020204030204" charset="0"/>
                <a:sym typeface="Canva Sans" panose="020B0503030501040103"/>
              </a:rPr>
              <a:t>Develop real-time inference capabilities by optimizing the models for faster predictions, ensuring efficient ROP screening in clinical settings.</a:t>
            </a:r>
            <a:endParaRPr lang="en-GB" altLang="en-US" sz="2800" dirty="0">
              <a:solidFill>
                <a:schemeClr val="bg1"/>
              </a:solidFill>
              <a:latin typeface="Canva Sans" panose="020B0503030501040103" charset="0"/>
              <a:ea typeface="Canva Sans" panose="020B0503030501040103"/>
              <a:cs typeface="Calibri" panose="020F0502020204030204" charset="0"/>
              <a:sym typeface="Canva Sans" panose="020B0503030501040103"/>
            </a:endParaRPr>
          </a:p>
          <a:p>
            <a:pPr marL="457200" indent="-457200" algn="just">
              <a:lnSpc>
                <a:spcPts val="4760"/>
              </a:lnSpc>
              <a:buFont typeface="Wingdings" panose="05000000000000000000" pitchFamily="2" charset="2"/>
              <a:buChar char="Ø"/>
            </a:pPr>
            <a:endParaRPr lang="en-GB" altLang="en-US" sz="2800" dirty="0">
              <a:solidFill>
                <a:schemeClr val="bg1"/>
              </a:solidFill>
              <a:latin typeface="Canva Sans" panose="020B0503030501040103" charset="0"/>
              <a:ea typeface="Canva Sans" panose="020B0503030501040103"/>
              <a:cs typeface="Calibri" panose="020F0502020204030204" charset="0"/>
              <a:sym typeface="Canva Sans" panose="020B0503030501040103"/>
            </a:endParaRPr>
          </a:p>
          <a:p>
            <a:pPr marL="457200" indent="-457200" algn="just">
              <a:lnSpc>
                <a:spcPts val="4760"/>
              </a:lnSpc>
              <a:buFont typeface="Wingdings" panose="05000000000000000000" pitchFamily="2" charset="2"/>
              <a:buChar char="Ø"/>
            </a:pPr>
            <a:r>
              <a:rPr lang="en-GB" altLang="en-US" sz="2800" dirty="0">
                <a:solidFill>
                  <a:schemeClr val="bg1"/>
                </a:solidFill>
                <a:latin typeface="Canva Sans" panose="020B0503030501040103" charset="0"/>
                <a:ea typeface="Canva Sans" panose="020B0503030501040103"/>
                <a:cs typeface="Calibri" panose="020F0502020204030204" charset="0"/>
                <a:sym typeface="Canva Sans" panose="020B0503030501040103"/>
              </a:rPr>
              <a:t>Test and validate the system on clinical data, collect feedback from healthcare professionals, and finalize the system for deployment.</a:t>
            </a:r>
            <a:endParaRPr lang="en-US" altLang="en-US" sz="2800" dirty="0">
              <a:solidFill>
                <a:schemeClr val="bg1"/>
              </a:solidFill>
              <a:latin typeface="Canva Sans" panose="020B0503030501040103" charset="0"/>
              <a:ea typeface="Canva Sans" panose="020B0503030501040103"/>
              <a:cs typeface="Calibri" panose="020F0502020204030204" charset="0"/>
              <a:sym typeface="Canva Sans" panose="020B0503030501040103"/>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134774" y="190511"/>
            <a:ext cx="14012822" cy="972185"/>
          </a:xfrm>
          <a:prstGeom prst="rect">
            <a:avLst/>
          </a:prstGeom>
        </p:spPr>
        <p:txBody>
          <a:bodyPr lIns="0" tIns="0" rIns="0" bIns="0" rtlCol="0" anchor="t">
            <a:spAutoFit/>
          </a:bodyPr>
          <a:lstStyle/>
          <a:p>
            <a:pPr algn="ctr">
              <a:lnSpc>
                <a:spcPts val="7585"/>
              </a:lnSpc>
              <a:spcBef>
                <a:spcPct val="0"/>
              </a:spcBef>
            </a:pPr>
            <a:r>
              <a:rPr lang="en-IN" altLang="en-US" sz="6850" b="1" dirty="0">
                <a:solidFill>
                  <a:srgbClr val="FFDE59"/>
                </a:solidFill>
                <a:latin typeface="Montserrat Classic Bold" panose="00000800000000000000"/>
                <a:ea typeface="Montserrat Classic Bold" panose="00000800000000000000"/>
                <a:cs typeface="Montserrat Classic Bold" panose="00000800000000000000"/>
              </a:rPr>
              <a:t>REFERENCES</a:t>
            </a:r>
            <a:endParaRPr lang="en-IN" altLang="en-US" sz="6850" b="1" dirty="0">
              <a:solidFill>
                <a:srgbClr val="FFDE59"/>
              </a:solidFill>
              <a:latin typeface="Montserrat Classic Bold" panose="00000800000000000000"/>
              <a:ea typeface="Montserrat Classic Bold" panose="00000800000000000000"/>
              <a:cs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2" name="TextBox 1"/>
          <p:cNvSpPr txBox="1"/>
          <p:nvPr/>
        </p:nvSpPr>
        <p:spPr>
          <a:xfrm>
            <a:off x="381075" y="1257235"/>
            <a:ext cx="17699064" cy="994029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indent="0">
              <a:buFont typeface="Arial" panose="020B0604020202020204"/>
              <a:buNone/>
            </a:pPr>
            <a:r>
              <a:rPr lang="en-IN" altLang="en-US" sz="3200" dirty="0">
                <a:solidFill>
                  <a:schemeClr val="bg1"/>
                </a:solidFill>
                <a:ea typeface="Calibri" panose="020F0502020204030204"/>
                <a:cs typeface="Calibri" panose="020F0502020204030204"/>
              </a:rPr>
              <a:t>[1] </a:t>
            </a:r>
            <a:r>
              <a:rPr lang="en-IN" altLang="en-US" sz="3200" dirty="0">
                <a:solidFill>
                  <a:schemeClr val="bg1"/>
                </a:solidFill>
                <a:ea typeface="Calibri" panose="020F0502020204030204"/>
                <a:cs typeface="Calibri" panose="020F0502020204030204"/>
                <a:sym typeface="+mn-ea"/>
              </a:rPr>
              <a:t>  </a:t>
            </a:r>
            <a:r>
              <a:rPr lang="en-US" altLang="en-US" sz="3200" dirty="0">
                <a:solidFill>
                  <a:schemeClr val="bg1"/>
                </a:solidFill>
                <a:ea typeface="Calibri" panose="020F0502020204030204"/>
                <a:cs typeface="Calibri" panose="020F0502020204030204"/>
                <a:sym typeface="+mn-ea"/>
              </a:rPr>
              <a:t>Jimmy S Chen 1, Aaron S Coyner, Susan Ostmo, Kemal Sonmez </a:t>
            </a:r>
            <a:r>
              <a:rPr lang="en-IN" altLang="en-US" sz="3200" dirty="0">
                <a:solidFill>
                  <a:schemeClr val="bg1"/>
                </a:solidFill>
                <a:ea typeface="Calibri" panose="020F0502020204030204"/>
                <a:cs typeface="Calibri" panose="020F0502020204030204"/>
                <a:sym typeface="+mn-ea"/>
              </a:rPr>
              <a:t>: </a:t>
            </a:r>
            <a:r>
              <a:rPr lang="en-US" altLang="en-US" sz="3200" dirty="0">
                <a:solidFill>
                  <a:schemeClr val="bg1"/>
                </a:solidFill>
                <a:ea typeface="Calibri" panose="020F0502020204030204"/>
                <a:cs typeface="Calibri" panose="020F0502020204030204"/>
              </a:rPr>
              <a:t>Deep Learning for the Diagnosis of Stage in Retinopathy of Prematurity: Accuracy and Generalizability across Populations and Cameras</a:t>
            </a:r>
            <a:r>
              <a:rPr lang="en-IN" altLang="en-US" sz="3200" dirty="0">
                <a:solidFill>
                  <a:schemeClr val="bg1"/>
                </a:solidFill>
                <a:ea typeface="Calibri" panose="020F0502020204030204"/>
                <a:cs typeface="Calibri" panose="020F0502020204030204"/>
              </a:rPr>
              <a:t>. (2021)</a:t>
            </a:r>
            <a:r>
              <a:rPr lang="en-IN" altLang="en-US" sz="3200" dirty="0">
                <a:solidFill>
                  <a:srgbClr val="7030A0"/>
                </a:solidFill>
                <a:ea typeface="Calibri" panose="020F0502020204030204"/>
                <a:cs typeface="Calibri" panose="020F0502020204030204"/>
              </a:rPr>
              <a:t> </a:t>
            </a:r>
            <a:r>
              <a:rPr lang="en-US" altLang="en-US" sz="3200" dirty="0">
                <a:solidFill>
                  <a:srgbClr val="7030A0"/>
                </a:solidFill>
                <a:ea typeface="Calibri" panose="020F0502020204030204"/>
                <a:cs typeface="Calibri" panose="020F0502020204030204"/>
              </a:rPr>
              <a:t>https://pmc.ncbi.nlm.nih.gov/articles/PMC8364291</a:t>
            </a:r>
            <a:r>
              <a:rPr lang="en-US" altLang="en-US" sz="3200" dirty="0">
                <a:solidFill>
                  <a:schemeClr val="bg1"/>
                </a:solidFill>
                <a:ea typeface="Calibri" panose="020F0502020204030204"/>
                <a:cs typeface="Calibri" panose="020F0502020204030204"/>
              </a:rPr>
              <a:t>/</a:t>
            </a:r>
            <a:endParaRPr lang="en-US" altLang="en-US" sz="3200" dirty="0">
              <a:solidFill>
                <a:schemeClr val="bg1"/>
              </a:solidFill>
              <a:ea typeface="Calibri" panose="020F0502020204030204"/>
              <a:cs typeface="Calibri" panose="020F0502020204030204"/>
            </a:endParaRPr>
          </a:p>
          <a:p>
            <a:pPr indent="0">
              <a:buFont typeface="Arial" panose="020B0604020202020204"/>
              <a:buNone/>
            </a:pPr>
            <a:endParaRPr lang="en-US" sz="3200" dirty="0">
              <a:solidFill>
                <a:schemeClr val="bg1"/>
              </a:solidFill>
              <a:ea typeface="Calibri" panose="020F0502020204030204"/>
              <a:cs typeface="Calibri" panose="020F0502020204030204"/>
            </a:endParaRPr>
          </a:p>
          <a:p>
            <a:pPr indent="0">
              <a:buFont typeface="Arial" panose="020B0604020202020204"/>
              <a:buNone/>
            </a:pPr>
            <a:r>
              <a:rPr lang="en-IN" altLang="en-US" sz="3200" dirty="0">
                <a:solidFill>
                  <a:schemeClr val="bg1"/>
                </a:solidFill>
                <a:ea typeface="Calibri" panose="020F0502020204030204"/>
                <a:cs typeface="Calibri" panose="020F0502020204030204"/>
              </a:rPr>
              <a:t>[2]  </a:t>
            </a:r>
            <a:r>
              <a:rPr lang="en-US" altLang="en-US" sz="3200" dirty="0">
                <a:solidFill>
                  <a:schemeClr val="bg1"/>
                </a:solidFill>
                <a:ea typeface="Calibri" panose="020F0502020204030204"/>
                <a:cs typeface="Calibri" panose="020F0502020204030204"/>
              </a:rPr>
              <a:t>Guilherme C. Oliveira</a:t>
            </a:r>
            <a:r>
              <a:rPr lang="en-IN" altLang="en-US" sz="3200" dirty="0">
                <a:solidFill>
                  <a:schemeClr val="bg1"/>
                </a:solidFill>
                <a:ea typeface="Calibri" panose="020F0502020204030204"/>
                <a:cs typeface="Calibri" panose="020F0502020204030204"/>
              </a:rPr>
              <a:t>, </a:t>
            </a:r>
            <a:r>
              <a:rPr lang="en-US" altLang="en-US" sz="3200" dirty="0">
                <a:solidFill>
                  <a:schemeClr val="bg1"/>
                </a:solidFill>
                <a:ea typeface="Calibri" panose="020F0502020204030204"/>
                <a:cs typeface="Calibri" panose="020F0502020204030204"/>
              </a:rPr>
              <a:t>Gustavo H. Rosa</a:t>
            </a:r>
            <a:r>
              <a:rPr lang="en-IN" altLang="en-US" sz="3200" dirty="0">
                <a:solidFill>
                  <a:schemeClr val="bg1"/>
                </a:solidFill>
                <a:ea typeface="Calibri" panose="020F0502020204030204"/>
                <a:cs typeface="Calibri" panose="020F0502020204030204"/>
              </a:rPr>
              <a:t>: </a:t>
            </a:r>
            <a:r>
              <a:rPr lang="en-US" altLang="en-US" sz="3200" dirty="0">
                <a:solidFill>
                  <a:schemeClr val="bg1"/>
                </a:solidFill>
                <a:ea typeface="Calibri" panose="020F0502020204030204"/>
                <a:cs typeface="Calibri" panose="020F0502020204030204"/>
              </a:rPr>
              <a:t>Robust Deep Learning for Eye Fundus Images: Bridging Real and Synthetic Data for Enhancing Generalization</a:t>
            </a:r>
            <a:r>
              <a:rPr lang="en-IN" altLang="en-US" sz="3200" dirty="0">
                <a:solidFill>
                  <a:schemeClr val="bg1"/>
                </a:solidFill>
                <a:ea typeface="Calibri" panose="020F0502020204030204"/>
                <a:cs typeface="Calibri" panose="020F0502020204030204"/>
              </a:rPr>
              <a:t> (2024).</a:t>
            </a:r>
            <a:r>
              <a:rPr lang="en-IN" altLang="en-US" sz="3200" dirty="0">
                <a:solidFill>
                  <a:srgbClr val="7030A0"/>
                </a:solidFill>
                <a:ea typeface="Calibri" panose="020F0502020204030204"/>
                <a:cs typeface="Calibri" panose="020F0502020204030204"/>
              </a:rPr>
              <a:t> </a:t>
            </a:r>
            <a:r>
              <a:rPr lang="en-US" altLang="en-US" sz="3200" dirty="0">
                <a:solidFill>
                  <a:srgbClr val="7030A0"/>
                </a:solidFill>
                <a:ea typeface="Calibri" panose="020F0502020204030204"/>
                <a:cs typeface="Calibri" panose="020F0502020204030204"/>
              </a:rPr>
              <a:t>https://arxiv.org/html/2203.13856v2</a:t>
            </a:r>
            <a:endParaRPr lang="en-US" altLang="en-US" sz="3200" dirty="0">
              <a:solidFill>
                <a:srgbClr val="7030A0"/>
              </a:solidFill>
              <a:ea typeface="Calibri" panose="020F0502020204030204"/>
              <a:cs typeface="Calibri" panose="020F0502020204030204"/>
            </a:endParaRPr>
          </a:p>
          <a:p>
            <a:pPr indent="0">
              <a:buFont typeface="Arial" panose="020B0604020202020204"/>
              <a:buNone/>
            </a:pPr>
            <a:endParaRPr lang="en-US" altLang="en-US" sz="3200" dirty="0">
              <a:solidFill>
                <a:schemeClr val="bg1"/>
              </a:solidFill>
              <a:ea typeface="Calibri" panose="020F0502020204030204"/>
              <a:cs typeface="Calibri" panose="020F0502020204030204"/>
            </a:endParaRPr>
          </a:p>
          <a:p>
            <a:r>
              <a:rPr lang="en-IN" altLang="en-US" sz="3200" dirty="0">
                <a:solidFill>
                  <a:schemeClr val="bg1"/>
                </a:solidFill>
                <a:ea typeface="Calibri" panose="020F0502020204030204"/>
                <a:cs typeface="Calibri" panose="020F0502020204030204"/>
              </a:rPr>
              <a:t>[3]  </a:t>
            </a:r>
            <a:r>
              <a:rPr lang="en-US" altLang="en-US" sz="3200" dirty="0">
                <a:solidFill>
                  <a:schemeClr val="bg1"/>
                </a:solidFill>
                <a:ea typeface="Calibri" panose="020F0502020204030204"/>
                <a:cs typeface="Calibri" panose="020F0502020204030204"/>
              </a:rPr>
              <a:t>Morteza Akbari, Hamid-Reza Pourreza, Elias Khalili Pour, Afsar Dastjani Farahani, Fatemeh Bazvand</a:t>
            </a:r>
            <a:r>
              <a:rPr lang="en-IN" altLang="en-US" sz="3200" dirty="0">
                <a:solidFill>
                  <a:schemeClr val="bg1"/>
                </a:solidFill>
                <a:ea typeface="Calibri" panose="020F0502020204030204"/>
                <a:cs typeface="Calibri" panose="020F0502020204030204"/>
              </a:rPr>
              <a:t> </a:t>
            </a:r>
            <a:r>
              <a:rPr lang="en-US" altLang="en-US" sz="3200" dirty="0">
                <a:solidFill>
                  <a:schemeClr val="bg1"/>
                </a:solidFill>
                <a:ea typeface="Calibri" panose="020F0502020204030204"/>
                <a:cs typeface="Calibri" panose="020F0502020204030204"/>
              </a:rPr>
              <a:t>FARFUM-RoP, A dataset for computer-aided detection of Retinopathy of Prematurity</a:t>
            </a:r>
            <a:r>
              <a:rPr lang="en-IN" altLang="en-US" sz="3200" dirty="0">
                <a:solidFill>
                  <a:schemeClr val="bg1"/>
                </a:solidFill>
                <a:ea typeface="Calibri" panose="020F0502020204030204"/>
                <a:cs typeface="Calibri" panose="020F0502020204030204"/>
              </a:rPr>
              <a:t> (2023).</a:t>
            </a:r>
            <a:endParaRPr lang="en-US" altLang="en-US" sz="3200" dirty="0">
              <a:solidFill>
                <a:schemeClr val="bg1"/>
              </a:solidFill>
              <a:ea typeface="Calibri" panose="020F0502020204030204"/>
              <a:cs typeface="Calibri" panose="020F0502020204030204"/>
            </a:endParaRPr>
          </a:p>
          <a:p>
            <a:pPr indent="0">
              <a:buFont typeface="Arial" panose="020B0604020202020204"/>
              <a:buNone/>
            </a:pPr>
            <a:r>
              <a:rPr lang="en-US" sz="3200" dirty="0">
                <a:solidFill>
                  <a:srgbClr val="7030A0"/>
                </a:solidFill>
                <a:ea typeface="+mn-lt"/>
                <a:cs typeface="+mn-lt"/>
                <a:hlinkClick r:id="rId1"/>
              </a:rPr>
              <a:t>https://www.nature.com/articles/s41597-024-03897-7</a:t>
            </a:r>
            <a:endParaRPr lang="en-US">
              <a:solidFill>
                <a:srgbClr val="7030A0"/>
              </a:solidFill>
              <a:ea typeface="+mn-lt"/>
              <a:cs typeface="+mn-lt"/>
              <a:hlinkClick r:id="" action="ppaction://noaction"/>
            </a:endParaRPr>
          </a:p>
          <a:p>
            <a:pPr marL="457200" indent="-457200">
              <a:buFont typeface="Arial" panose="020B0604020202020204"/>
              <a:buChar char="•"/>
            </a:pPr>
            <a:endParaRPr lang="en-US" sz="3200" dirty="0">
              <a:solidFill>
                <a:schemeClr val="bg1"/>
              </a:solidFill>
              <a:ea typeface="+mn-lt"/>
              <a:cs typeface="+mn-lt"/>
            </a:endParaRPr>
          </a:p>
          <a:p>
            <a:pPr indent="0">
              <a:buFont typeface="Arial" panose="020B0604020202020204"/>
              <a:buNone/>
            </a:pPr>
            <a:r>
              <a:rPr lang="en-IN" altLang="en-US" sz="3200" dirty="0">
                <a:solidFill>
                  <a:schemeClr val="bg1"/>
                </a:solidFill>
                <a:ea typeface="+mn-lt"/>
                <a:cs typeface="+mn-lt"/>
              </a:rPr>
              <a:t>[4]  Tao Li, Wang Bo, Chunyu Hu: </a:t>
            </a:r>
            <a:r>
              <a:rPr lang="en-US" altLang="en-US" sz="3200" dirty="0">
                <a:solidFill>
                  <a:schemeClr val="bg1"/>
                </a:solidFill>
                <a:ea typeface="+mn-lt"/>
                <a:cs typeface="+mn-lt"/>
              </a:rPr>
              <a:t>Applications of deep learning in fundus images: A review</a:t>
            </a:r>
            <a:r>
              <a:rPr lang="en-IN" altLang="en-US" sz="3200" dirty="0">
                <a:solidFill>
                  <a:schemeClr val="bg1"/>
                </a:solidFill>
                <a:ea typeface="+mn-lt"/>
                <a:cs typeface="+mn-lt"/>
              </a:rPr>
              <a:t> (2021)   </a:t>
            </a:r>
            <a:r>
              <a:rPr lang="en-US" sz="3200" dirty="0">
                <a:gradFill>
                  <a:gsLst>
                    <a:gs pos="0">
                      <a:srgbClr val="012D86"/>
                    </a:gs>
                    <a:gs pos="100000">
                      <a:srgbClr val="0E2557"/>
                    </a:gs>
                  </a:gsLst>
                  <a:lin scaled="0"/>
                </a:gradFill>
                <a:ea typeface="+mn-lt"/>
                <a:cs typeface="+mn-lt"/>
                <a:hlinkClick r:id="" action="ppaction://noaction"/>
              </a:rPr>
              <a:t>https://www.sciencedirect.com/science/article/abs/pii/S1361841521000177</a:t>
            </a:r>
            <a:endParaRPr lang="en-US">
              <a:solidFill>
                <a:srgbClr val="7030A0"/>
              </a:solidFill>
              <a:ea typeface="Calibri" panose="020F0502020204030204"/>
              <a:cs typeface="Calibri" panose="020F0502020204030204"/>
              <a:hlinkClick r:id="" action="ppaction://noaction"/>
            </a:endParaRPr>
          </a:p>
          <a:p>
            <a:endParaRPr lang="en-US" sz="3200" dirty="0">
              <a:solidFill>
                <a:srgbClr val="7030A0"/>
              </a:solidFill>
              <a:ea typeface="+mn-lt"/>
              <a:cs typeface="+mn-lt"/>
            </a:endParaRPr>
          </a:p>
          <a:p>
            <a:pPr indent="0">
              <a:buFont typeface="Arial" panose="020B0604020202020204"/>
              <a:buNone/>
            </a:pPr>
            <a:r>
              <a:rPr lang="en-IN" altLang="en-US" sz="3200" dirty="0">
                <a:solidFill>
                  <a:schemeClr val="bg1"/>
                </a:solidFill>
                <a:ea typeface="+mn-lt"/>
                <a:cs typeface="+mn-lt"/>
              </a:rPr>
              <a:t>[5]  </a:t>
            </a:r>
            <a:r>
              <a:rPr lang="en-US" altLang="en-US" sz="3200" dirty="0">
                <a:solidFill>
                  <a:schemeClr val="bg1"/>
                </a:solidFill>
                <a:ea typeface="+mn-lt"/>
                <a:cs typeface="+mn-lt"/>
              </a:rPr>
              <a:t>Omneya Attallah</a:t>
            </a:r>
            <a:r>
              <a:rPr lang="en-IN" altLang="en-US" sz="3200" dirty="0">
                <a:solidFill>
                  <a:schemeClr val="bg1"/>
                </a:solidFill>
                <a:ea typeface="+mn-lt"/>
                <a:cs typeface="+mn-lt"/>
              </a:rPr>
              <a:t>: </a:t>
            </a:r>
            <a:r>
              <a:rPr lang="en-US" altLang="en-US" sz="3200" dirty="0">
                <a:solidFill>
                  <a:schemeClr val="bg1"/>
                </a:solidFill>
                <a:ea typeface="+mn-lt"/>
                <a:cs typeface="+mn-lt"/>
              </a:rPr>
              <a:t>DIAROP: Automated Deep Learning-Based Diagnostic Tool for Retinopathy of Prematurity</a:t>
            </a:r>
            <a:r>
              <a:rPr lang="en-IN" altLang="en-US" sz="3200" dirty="0">
                <a:solidFill>
                  <a:schemeClr val="bg1"/>
                </a:solidFill>
                <a:ea typeface="+mn-lt"/>
                <a:cs typeface="+mn-lt"/>
              </a:rPr>
              <a:t> (2021).</a:t>
            </a:r>
            <a:endParaRPr lang="en-US" altLang="en-US" sz="3200" dirty="0">
              <a:solidFill>
                <a:schemeClr val="bg1"/>
              </a:solidFill>
              <a:ea typeface="+mn-lt"/>
              <a:cs typeface="+mn-lt"/>
            </a:endParaRPr>
          </a:p>
          <a:p>
            <a:pPr indent="0">
              <a:buFont typeface="Arial" panose="020B0604020202020204"/>
              <a:buNone/>
            </a:pPr>
            <a:r>
              <a:rPr lang="en-US" altLang="en-US" sz="3200" dirty="0">
                <a:solidFill>
                  <a:srgbClr val="7030A0"/>
                </a:solidFill>
                <a:ea typeface="+mn-lt"/>
                <a:cs typeface="+mn-lt"/>
              </a:rPr>
              <a:t>https://www.mdpi.com/2075-4418/11/11/2034</a:t>
            </a:r>
            <a:endParaRPr lang="en-US" altLang="en-US" sz="3200" dirty="0">
              <a:solidFill>
                <a:srgbClr val="7030A0"/>
              </a:solidFill>
              <a:ea typeface="+mn-lt"/>
              <a:cs typeface="+mn-lt"/>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151707" y="-4222"/>
            <a:ext cx="14012822" cy="972185"/>
          </a:xfrm>
          <a:prstGeom prst="rect">
            <a:avLst/>
          </a:prstGeom>
        </p:spPr>
        <p:txBody>
          <a:bodyPr lIns="0" tIns="0" rIns="0" bIns="0" rtlCol="0" anchor="t">
            <a:spAutoFit/>
          </a:bodyPr>
          <a:lstStyle/>
          <a:p>
            <a:pPr algn="ctr">
              <a:lnSpc>
                <a:spcPts val="7585"/>
              </a:lnSpc>
              <a:spcBef>
                <a:spcPct val="0"/>
              </a:spcBef>
            </a:pPr>
            <a:r>
              <a:rPr lang="en-IN" altLang="en-US" sz="6850" b="1" dirty="0">
                <a:solidFill>
                  <a:srgbClr val="FFDE59"/>
                </a:solidFill>
                <a:latin typeface="Montserrat Classic Bold" panose="00000800000000000000"/>
                <a:ea typeface="Montserrat Classic Bold" panose="00000800000000000000"/>
                <a:cs typeface="Montserrat Classic Bold" panose="00000800000000000000"/>
              </a:rPr>
              <a:t>REFERENCES</a:t>
            </a:r>
            <a:endParaRPr lang="en-IN" altLang="en-US" sz="6850" b="1" dirty="0">
              <a:solidFill>
                <a:srgbClr val="FFDE59"/>
              </a:solidFill>
              <a:latin typeface="Montserrat Classic Bold" panose="00000800000000000000"/>
              <a:ea typeface="Montserrat Classic Bold" panose="00000800000000000000"/>
              <a:cs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2" name="TextBox 1"/>
          <p:cNvSpPr txBox="1"/>
          <p:nvPr/>
        </p:nvSpPr>
        <p:spPr>
          <a:xfrm>
            <a:off x="423408" y="800035"/>
            <a:ext cx="17868397" cy="14854853"/>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3200" dirty="0">
                <a:solidFill>
                  <a:schemeClr val="bg1"/>
                </a:solidFill>
                <a:latin typeface="Calibri" panose="020F0502020204030204"/>
                <a:ea typeface="+mn-lt"/>
                <a:cs typeface="Times"/>
              </a:rPr>
              <a:t>[6] Tan Z, Simkin S, Lai C, Dai S. Deep Learning Algorithm for Automated Diagnosis of Retinopathy of Prematurity Plus Disease. </a:t>
            </a:r>
            <a:r>
              <a:rPr lang="en-US" sz="3200" err="1">
                <a:solidFill>
                  <a:schemeClr val="bg1"/>
                </a:solidFill>
                <a:latin typeface="Calibri" panose="020F0502020204030204"/>
                <a:ea typeface="+mn-lt"/>
                <a:cs typeface="Times"/>
              </a:rPr>
              <a:t>Transl</a:t>
            </a:r>
            <a:r>
              <a:rPr lang="en-US" sz="3200" dirty="0">
                <a:solidFill>
                  <a:schemeClr val="bg1"/>
                </a:solidFill>
                <a:latin typeface="Calibri" panose="020F0502020204030204"/>
                <a:ea typeface="+mn-lt"/>
                <a:cs typeface="Times"/>
              </a:rPr>
              <a:t> Vis Sci Technol. 2019;8(6):23–23. </a:t>
            </a:r>
            <a:endParaRPr lang="en-US" sz="3200" dirty="0">
              <a:solidFill>
                <a:schemeClr val="bg1"/>
              </a:solidFill>
              <a:latin typeface="Calibri" panose="020F0502020204030204"/>
              <a:ea typeface="+mn-lt"/>
              <a:cs typeface="Calibri" panose="020F0502020204030204"/>
            </a:endParaRPr>
          </a:p>
          <a:p>
            <a:r>
              <a:rPr lang="en-US" sz="3200" dirty="0">
                <a:solidFill>
                  <a:srgbClr val="1300E6"/>
                </a:solidFill>
                <a:ea typeface="+mn-lt"/>
                <a:cs typeface="+mn-lt"/>
                <a:hlinkClick r:id="rId1"/>
              </a:rPr>
              <a:t>https://pmc.ncbi.nlm.nih.gov/articles/PMC6892443/</a:t>
            </a:r>
            <a:endParaRPr lang="en-US" sz="3200">
              <a:solidFill>
                <a:srgbClr val="1300E6"/>
              </a:solidFill>
              <a:ea typeface="Calibri" panose="020F0502020204030204"/>
              <a:cs typeface="Calibri" panose="020F0502020204030204"/>
              <a:hlinkClick r:id=""/>
            </a:endParaRPr>
          </a:p>
          <a:p>
            <a:endParaRPr lang="en-US" sz="3200" dirty="0">
              <a:solidFill>
                <a:srgbClr val="000000"/>
              </a:solidFill>
              <a:latin typeface="Calibri" panose="020F0502020204030204"/>
              <a:ea typeface="+mn-lt"/>
              <a:cs typeface="Times"/>
            </a:endParaRPr>
          </a:p>
          <a:p>
            <a:r>
              <a:rPr lang="en-US" sz="3200" dirty="0">
                <a:solidFill>
                  <a:schemeClr val="bg1"/>
                </a:solidFill>
                <a:latin typeface="Calibri" panose="020F0502020204030204"/>
                <a:ea typeface="+mn-lt"/>
                <a:cs typeface="Times"/>
              </a:rPr>
              <a:t>[7] Brown JM, Campbell JP, Beers A, et al. Automated Diagnosis of Plus Disease in Retinopathy of Prematurity Using Deep Convolutional Neural Networks. JAMA </a:t>
            </a:r>
            <a:r>
              <a:rPr lang="en-US" sz="3200" err="1">
                <a:solidFill>
                  <a:schemeClr val="bg1"/>
                </a:solidFill>
                <a:latin typeface="Calibri" panose="020F0502020204030204"/>
                <a:ea typeface="+mn-lt"/>
                <a:cs typeface="Times"/>
              </a:rPr>
              <a:t>Ophthalmol</a:t>
            </a:r>
            <a:r>
              <a:rPr lang="en-US" sz="3200" dirty="0">
                <a:solidFill>
                  <a:schemeClr val="bg1"/>
                </a:solidFill>
                <a:latin typeface="Calibri" panose="020F0502020204030204"/>
                <a:ea typeface="+mn-lt"/>
                <a:cs typeface="Times"/>
              </a:rPr>
              <a:t>. </a:t>
            </a:r>
            <a:endParaRPr lang="en-US" sz="3200" dirty="0">
              <a:solidFill>
                <a:schemeClr val="bg1"/>
              </a:solidFill>
              <a:latin typeface="Calibri" panose="020F0502020204030204"/>
              <a:ea typeface="+mn-lt"/>
              <a:cs typeface="Calibri" panose="020F0502020204030204"/>
            </a:endParaRPr>
          </a:p>
          <a:p>
            <a:r>
              <a:rPr lang="en-US" sz="3200" dirty="0">
                <a:solidFill>
                  <a:srgbClr val="1300E6"/>
                </a:solidFill>
                <a:ea typeface="+mn-lt"/>
                <a:cs typeface="+mn-lt"/>
                <a:hlinkClick r:id="rId2"/>
              </a:rPr>
              <a:t>https://pmc.ncbi.nlm.nih.gov/articles/PMC6136045/</a:t>
            </a:r>
            <a:endParaRPr lang="en-US" sz="3200">
              <a:solidFill>
                <a:srgbClr val="1300E6"/>
              </a:solidFill>
              <a:ea typeface="Calibri" panose="020F0502020204030204"/>
              <a:cs typeface="Calibri" panose="020F0502020204030204"/>
              <a:hlinkClick r:id=""/>
            </a:endParaRPr>
          </a:p>
          <a:p>
            <a:endParaRPr lang="en-US" sz="3200" dirty="0">
              <a:solidFill>
                <a:schemeClr val="bg1"/>
              </a:solidFill>
              <a:latin typeface="Calibri" panose="020F0502020204030204"/>
              <a:ea typeface="+mn-lt"/>
              <a:cs typeface="Calibri" panose="020F0502020204030204"/>
            </a:endParaRPr>
          </a:p>
          <a:p>
            <a:r>
              <a:rPr lang="en-US" sz="3200" dirty="0">
                <a:solidFill>
                  <a:schemeClr val="bg1"/>
                </a:solidFill>
                <a:latin typeface="Calibri" panose="020F0502020204030204"/>
                <a:ea typeface="+mn-lt"/>
                <a:cs typeface="Times"/>
              </a:rPr>
              <a:t>[8] Ryan MC, </a:t>
            </a:r>
            <a:r>
              <a:rPr lang="en-US" sz="3200" err="1">
                <a:solidFill>
                  <a:schemeClr val="bg1"/>
                </a:solidFill>
                <a:latin typeface="Calibri" panose="020F0502020204030204"/>
                <a:ea typeface="+mn-lt"/>
                <a:cs typeface="Times"/>
              </a:rPr>
              <a:t>Ostmo</a:t>
            </a:r>
            <a:r>
              <a:rPr lang="en-US" sz="3200" dirty="0">
                <a:solidFill>
                  <a:schemeClr val="bg1"/>
                </a:solidFill>
                <a:latin typeface="Calibri" panose="020F0502020204030204"/>
                <a:ea typeface="+mn-lt"/>
                <a:cs typeface="Times"/>
              </a:rPr>
              <a:t> S, Jonas K, et al. Development and Evaluation of Reference Standards for Image-based Telemedicine Diagnosis and Clinical Research Studies in Ophthalmology. </a:t>
            </a:r>
            <a:endParaRPr lang="en-US" sz="3200" dirty="0">
              <a:solidFill>
                <a:schemeClr val="bg1"/>
              </a:solidFill>
              <a:latin typeface="Calibri" panose="020F0502020204030204"/>
              <a:ea typeface="+mn-lt"/>
              <a:cs typeface="Calibri" panose="020F0502020204030204"/>
            </a:endParaRPr>
          </a:p>
          <a:p>
            <a:r>
              <a:rPr lang="en-US" sz="3200" dirty="0">
                <a:solidFill>
                  <a:srgbClr val="1300E6"/>
                </a:solidFill>
                <a:ea typeface="+mn-lt"/>
                <a:cs typeface="+mn-lt"/>
                <a:hlinkClick r:id="rId3"/>
              </a:rPr>
              <a:t>https://pmc.ncbi.nlm.nih.gov/articles/PMC4419970/</a:t>
            </a:r>
            <a:endParaRPr lang="en-US" sz="3200">
              <a:solidFill>
                <a:srgbClr val="1300E6"/>
              </a:solidFill>
              <a:ea typeface="Calibri" panose="020F0502020204030204"/>
              <a:cs typeface="Calibri" panose="020F0502020204030204"/>
              <a:hlinkClick r:id=""/>
            </a:endParaRPr>
          </a:p>
          <a:p>
            <a:endParaRPr lang="en-US" sz="3200" dirty="0">
              <a:solidFill>
                <a:schemeClr val="bg1"/>
              </a:solidFill>
              <a:latin typeface="Calibri" panose="020F0502020204030204"/>
              <a:ea typeface="+mn-lt"/>
              <a:cs typeface="Calibri" panose="020F0502020204030204"/>
            </a:endParaRPr>
          </a:p>
          <a:p>
            <a:r>
              <a:rPr lang="en-US" sz="3200" dirty="0">
                <a:solidFill>
                  <a:schemeClr val="bg1"/>
                </a:solidFill>
                <a:latin typeface="Calibri" panose="020F0502020204030204"/>
                <a:ea typeface="Calibri" panose="020F0502020204030204"/>
                <a:cs typeface="Calibri" panose="020F0502020204030204"/>
              </a:rPr>
              <a:t>[9] </a:t>
            </a:r>
            <a:r>
              <a:rPr lang="en-US" sz="3200" dirty="0">
                <a:solidFill>
                  <a:schemeClr val="bg1"/>
                </a:solidFill>
                <a:ea typeface="+mn-lt"/>
                <a:cs typeface="+mn-lt"/>
              </a:rPr>
              <a:t>Xu, C. L. </a:t>
            </a:r>
            <a:r>
              <a:rPr lang="en-US" sz="3200" i="1" dirty="0">
                <a:solidFill>
                  <a:schemeClr val="bg1"/>
                </a:solidFill>
                <a:ea typeface="+mn-lt"/>
                <a:cs typeface="+mn-lt"/>
              </a:rPr>
              <a:t>et al</a:t>
            </a:r>
            <a:r>
              <a:rPr lang="en-US" sz="3200" dirty="0">
                <a:solidFill>
                  <a:schemeClr val="bg1"/>
                </a:solidFill>
                <a:ea typeface="+mn-lt"/>
                <a:cs typeface="+mn-lt"/>
              </a:rPr>
              <a:t>. Telemedicine retinopathy of prematurity severity score (</a:t>
            </a:r>
            <a:r>
              <a:rPr lang="en-US" sz="3200" err="1">
                <a:solidFill>
                  <a:schemeClr val="bg1"/>
                </a:solidFill>
                <a:ea typeface="+mn-lt"/>
                <a:cs typeface="+mn-lt"/>
              </a:rPr>
              <a:t>telerop</a:t>
            </a:r>
            <a:r>
              <a:rPr lang="en-US" sz="3200" dirty="0">
                <a:solidFill>
                  <a:schemeClr val="bg1"/>
                </a:solidFill>
                <a:ea typeface="+mn-lt"/>
                <a:cs typeface="+mn-lt"/>
              </a:rPr>
              <a:t>-ss) versus modified activity score (</a:t>
            </a:r>
            <a:r>
              <a:rPr lang="en-US" sz="3200" err="1">
                <a:solidFill>
                  <a:schemeClr val="bg1"/>
                </a:solidFill>
                <a:ea typeface="+mn-lt"/>
                <a:cs typeface="+mn-lt"/>
              </a:rPr>
              <a:t>mrop</a:t>
            </a:r>
            <a:r>
              <a:rPr lang="en-US" sz="3200" dirty="0">
                <a:solidFill>
                  <a:schemeClr val="bg1"/>
                </a:solidFill>
                <a:ea typeface="+mn-lt"/>
                <a:cs typeface="+mn-lt"/>
              </a:rPr>
              <a:t>-acts) retrospective comparison in </a:t>
            </a:r>
            <a:r>
              <a:rPr lang="en-US" sz="3200" err="1">
                <a:solidFill>
                  <a:schemeClr val="bg1"/>
                </a:solidFill>
                <a:ea typeface="+mn-lt"/>
                <a:cs typeface="+mn-lt"/>
              </a:rPr>
              <a:t>sundrop</a:t>
            </a:r>
            <a:r>
              <a:rPr lang="en-US" sz="3200" dirty="0">
                <a:solidFill>
                  <a:schemeClr val="bg1"/>
                </a:solidFill>
                <a:ea typeface="+mn-lt"/>
                <a:cs typeface="+mn-lt"/>
              </a:rPr>
              <a:t> cohort. </a:t>
            </a:r>
            <a:r>
              <a:rPr lang="en-US" sz="3200" i="1" dirty="0">
                <a:solidFill>
                  <a:schemeClr val="bg1"/>
                </a:solidFill>
                <a:ea typeface="+mn-lt"/>
                <a:cs typeface="+mn-lt"/>
              </a:rPr>
              <a:t>Scientific Reports</a:t>
            </a:r>
            <a:r>
              <a:rPr lang="en-US" sz="3200" dirty="0">
                <a:solidFill>
                  <a:schemeClr val="bg1"/>
                </a:solidFill>
                <a:ea typeface="+mn-lt"/>
                <a:cs typeface="+mn-lt"/>
              </a:rPr>
              <a:t> </a:t>
            </a:r>
            <a:r>
              <a:rPr lang="en-US" sz="3200" b="1" dirty="0">
                <a:solidFill>
                  <a:schemeClr val="bg1"/>
                </a:solidFill>
                <a:ea typeface="+mn-lt"/>
                <a:cs typeface="+mn-lt"/>
              </a:rPr>
              <a:t>13</a:t>
            </a:r>
            <a:r>
              <a:rPr lang="en-US" sz="3200" dirty="0">
                <a:solidFill>
                  <a:schemeClr val="bg1"/>
                </a:solidFill>
                <a:ea typeface="+mn-lt"/>
                <a:cs typeface="+mn-lt"/>
              </a:rPr>
              <a:t>, 15219 (2023).</a:t>
            </a:r>
            <a:endParaRPr lang="en-US" sz="3200" dirty="0">
              <a:solidFill>
                <a:schemeClr val="bg1"/>
              </a:solidFill>
              <a:latin typeface="Calibri" panose="020F0502020204030204"/>
              <a:ea typeface="Calibri" panose="020F0502020204030204"/>
              <a:cs typeface="Calibri" panose="020F0502020204030204"/>
            </a:endParaRPr>
          </a:p>
          <a:p>
            <a:r>
              <a:rPr lang="en-US" sz="3200" dirty="0">
                <a:solidFill>
                  <a:srgbClr val="1300E6"/>
                </a:solidFill>
                <a:ea typeface="+mn-lt"/>
                <a:cs typeface="+mn-lt"/>
                <a:hlinkClick r:id="rId4"/>
              </a:rPr>
              <a:t>https://pmc.ncbi.nlm.nih.gov/articles/PMC10502047/</a:t>
            </a:r>
            <a:endParaRPr lang="en-US" sz="3200">
              <a:solidFill>
                <a:srgbClr val="1300E6"/>
              </a:solidFill>
              <a:ea typeface="+mn-lt"/>
              <a:cs typeface="+mn-lt"/>
              <a:hlinkClick r:id=""/>
            </a:endParaRPr>
          </a:p>
          <a:p>
            <a:endParaRPr lang="en-US" sz="3200" dirty="0">
              <a:solidFill>
                <a:schemeClr val="bg1"/>
              </a:solidFill>
              <a:ea typeface="+mn-lt"/>
              <a:cs typeface="+mn-lt"/>
            </a:endParaRPr>
          </a:p>
          <a:p>
            <a:r>
              <a:rPr lang="en-US" sz="3200" dirty="0">
                <a:solidFill>
                  <a:schemeClr val="bg1"/>
                </a:solidFill>
                <a:ea typeface="+mn-lt"/>
                <a:cs typeface="+mn-lt"/>
              </a:rPr>
              <a:t>[10] Quinn, G. E. et al. Validity of a telemedicine system for the evaluation of acute-phase retinopathy of prematurity. JAMA ophthalmology </a:t>
            </a:r>
            <a:r>
              <a:rPr lang="en-US" sz="3200" b="1" dirty="0">
                <a:solidFill>
                  <a:schemeClr val="bg1"/>
                </a:solidFill>
                <a:ea typeface="+mn-lt"/>
                <a:cs typeface="+mn-lt"/>
              </a:rPr>
              <a:t>132</a:t>
            </a:r>
            <a:r>
              <a:rPr lang="en-US" sz="3200" dirty="0">
                <a:solidFill>
                  <a:schemeClr val="bg1"/>
                </a:solidFill>
                <a:ea typeface="+mn-lt"/>
                <a:cs typeface="+mn-lt"/>
              </a:rPr>
              <a:t>, 1178–1184 (2014).</a:t>
            </a:r>
            <a:endParaRPr lang="en-US" sz="3200" dirty="0">
              <a:solidFill>
                <a:schemeClr val="bg1"/>
              </a:solidFill>
              <a:ea typeface="+mn-lt"/>
              <a:cs typeface="+mn-lt"/>
            </a:endParaRPr>
          </a:p>
          <a:p>
            <a:r>
              <a:rPr lang="en-US" sz="3200" dirty="0">
                <a:solidFill>
                  <a:srgbClr val="1300E6"/>
                </a:solidFill>
                <a:ea typeface="+mn-lt"/>
                <a:cs typeface="+mn-lt"/>
                <a:hlinkClick r:id="rId5"/>
              </a:rPr>
              <a:t>https://pubmed.ncbi.nlm.nih.gov/24970095/</a:t>
            </a:r>
            <a:endParaRPr lang="en-US" sz="3200">
              <a:solidFill>
                <a:srgbClr val="1300E6"/>
              </a:solidFill>
              <a:ea typeface="Calibri" panose="020F0502020204030204"/>
              <a:cs typeface="Calibri" panose="020F0502020204030204"/>
              <a:hlinkClick r:id=""/>
            </a:endParaRPr>
          </a:p>
          <a:p>
            <a:endParaRPr lang="en-US" sz="3200" dirty="0">
              <a:solidFill>
                <a:schemeClr val="bg1"/>
              </a:solidFill>
              <a:ea typeface="Calibri" panose="020F0502020204030204"/>
              <a:cs typeface="Calibri" panose="020F0502020204030204"/>
            </a:endParaRPr>
          </a:p>
          <a:p>
            <a:endParaRPr lang="en-US" sz="3200" dirty="0">
              <a:solidFill>
                <a:srgbClr val="FFFFFF"/>
              </a:solidFill>
              <a:ea typeface="Calibri" panose="020F0502020204030204"/>
              <a:cs typeface="Calibri" panose="020F0502020204030204"/>
            </a:endParaRPr>
          </a:p>
          <a:p>
            <a:br>
              <a:rPr lang="en-US" sz="2800" dirty="0"/>
            </a:br>
            <a:endParaRPr lang="en-US" sz="3200" dirty="0">
              <a:solidFill>
                <a:schemeClr val="bg1"/>
              </a:solidFill>
              <a:ea typeface="Calibri" panose="020F0502020204030204"/>
              <a:cs typeface="Calibri" panose="020F0502020204030204"/>
            </a:endParaRPr>
          </a:p>
          <a:p>
            <a:pPr indent="0">
              <a:buFontTx/>
              <a:buNone/>
            </a:pPr>
            <a:endParaRPr lang="en-US" sz="3200" dirty="0">
              <a:solidFill>
                <a:schemeClr val="bg1"/>
              </a:solidFill>
              <a:ea typeface="+mn-lt"/>
              <a:cs typeface="Times"/>
            </a:endParaRPr>
          </a:p>
          <a:p>
            <a:endParaRPr lang="en-US" sz="3200" dirty="0">
              <a:solidFill>
                <a:schemeClr val="bg1"/>
              </a:solidFill>
              <a:ea typeface="Calibri" panose="020F0502020204030204"/>
              <a:cs typeface="Times"/>
            </a:endParaRPr>
          </a:p>
          <a:p>
            <a:pPr>
              <a:buFont typeface="Arial" panose="020B0604020202020204"/>
            </a:pPr>
            <a:endParaRPr lang="en-US" alt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3" name="TextBox 3"/>
          <p:cNvSpPr txBox="1"/>
          <p:nvPr/>
        </p:nvSpPr>
        <p:spPr>
          <a:xfrm>
            <a:off x="2151707" y="-4222"/>
            <a:ext cx="14012822" cy="972185"/>
          </a:xfrm>
          <a:prstGeom prst="rect">
            <a:avLst/>
          </a:prstGeom>
        </p:spPr>
        <p:txBody>
          <a:bodyPr lIns="0" tIns="0" rIns="0" bIns="0" rtlCol="0" anchor="t">
            <a:spAutoFit/>
          </a:bodyPr>
          <a:lstStyle/>
          <a:p>
            <a:pPr algn="ctr">
              <a:lnSpc>
                <a:spcPts val="7585"/>
              </a:lnSpc>
              <a:spcBef>
                <a:spcPct val="0"/>
              </a:spcBef>
            </a:pPr>
            <a:r>
              <a:rPr lang="en-IN" altLang="en-US" sz="6850" b="1" dirty="0">
                <a:solidFill>
                  <a:srgbClr val="FFDE59"/>
                </a:solidFill>
                <a:latin typeface="Montserrat Classic Bold" panose="00000800000000000000"/>
                <a:ea typeface="Montserrat Classic Bold" panose="00000800000000000000"/>
                <a:cs typeface="Montserrat Classic Bold" panose="00000800000000000000"/>
              </a:rPr>
              <a:t>REFERENCES</a:t>
            </a:r>
            <a:endParaRPr lang="en-IN" altLang="en-US" sz="6850" b="1" dirty="0">
              <a:solidFill>
                <a:srgbClr val="FFDE59"/>
              </a:solidFill>
              <a:latin typeface="Montserrat Classic Bold" panose="00000800000000000000"/>
              <a:ea typeface="Montserrat Classic Bold" panose="00000800000000000000"/>
              <a:cs typeface="Montserrat Classic Bold" panose="00000800000000000000"/>
            </a:endParaRPr>
          </a:p>
        </p:txBody>
      </p:sp>
      <p:sp>
        <p:nvSpPr>
          <p:cNvPr id="4" name="TextBox 4"/>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2" name="TextBox 1"/>
          <p:cNvSpPr txBox="1"/>
          <p:nvPr/>
        </p:nvSpPr>
        <p:spPr>
          <a:xfrm>
            <a:off x="423408" y="800035"/>
            <a:ext cx="17868397" cy="13326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ltLang="en-US" sz="3200" dirty="0">
                <a:solidFill>
                  <a:schemeClr val="bg1"/>
                </a:solidFill>
                <a:ea typeface="Calibri" panose="020F0502020204030204"/>
                <a:cs typeface="Calibri" panose="020F0502020204030204"/>
              </a:rPr>
              <a:t>[11] Mulay Supriti, Ram Keerthi, Sivaprakasam Mohanasankar, Vinekar Anand. Early detection of retinopathy of prematurity stage using deep learning approach. SPIE. Proceedings Vol 10950. 2019. [Google Scholar]</a:t>
            </a:r>
            <a:endParaRPr lang="en-US" altLang="en-US" sz="3200" dirty="0">
              <a:solidFill>
                <a:schemeClr val="bg1"/>
              </a:solidFill>
              <a:ea typeface="Calibri" panose="020F0502020204030204"/>
              <a:cs typeface="Calibri" panose="020F0502020204030204"/>
            </a:endParaRPr>
          </a:p>
          <a:p>
            <a:endParaRPr lang="en-US" altLang="en-US" sz="3200" dirty="0">
              <a:solidFill>
                <a:schemeClr val="bg1"/>
              </a:solidFill>
              <a:ea typeface="Calibri" panose="020F0502020204030204"/>
              <a:cs typeface="Calibri" panose="020F0502020204030204"/>
            </a:endParaRPr>
          </a:p>
          <a:p>
            <a:r>
              <a:rPr lang="en-US" altLang="en-US" sz="3200" dirty="0">
                <a:solidFill>
                  <a:schemeClr val="bg1"/>
                </a:solidFill>
                <a:ea typeface="Calibri" panose="020F0502020204030204"/>
                <a:cs typeface="Calibri" panose="020F0502020204030204"/>
              </a:rPr>
              <a:t>[12] Hu J, Chen Y, Zhong J, Ju R, Yi Z. Automated Analysis for Retinopathy of Prematurity by Deep Neural Networks. IEEE Trans Med Imaging. 2019;38(1):269–279. [DOI] [PubMed] [Google Scholar]</a:t>
            </a:r>
            <a:endParaRPr lang="en-US" altLang="en-US" sz="3200" dirty="0">
              <a:solidFill>
                <a:schemeClr val="bg1"/>
              </a:solidFill>
              <a:ea typeface="Calibri" panose="020F0502020204030204"/>
              <a:cs typeface="Calibri" panose="020F0502020204030204"/>
            </a:endParaRPr>
          </a:p>
          <a:p>
            <a:endParaRPr lang="en-US" altLang="en-US" sz="3200" dirty="0">
              <a:solidFill>
                <a:schemeClr val="bg1"/>
              </a:solidFill>
              <a:ea typeface="Calibri" panose="020F0502020204030204"/>
              <a:cs typeface="Calibri" panose="020F0502020204030204"/>
            </a:endParaRPr>
          </a:p>
          <a:p>
            <a:r>
              <a:rPr lang="en-US" altLang="en-US" sz="3200" dirty="0">
                <a:solidFill>
                  <a:schemeClr val="bg1"/>
                </a:solidFill>
                <a:ea typeface="Calibri" panose="020F0502020204030204"/>
                <a:cs typeface="Calibri" panose="020F0502020204030204"/>
              </a:rPr>
              <a:t>[13] Huang Y-P, Basanta H, Kang EY-C, et al. Automated detection of early-stage ROP using a deep convolutional neural network. Br J Ophthalmol. 2020:bjophthalmol-2020–316526. [DOI] [PMC free article] [PubMed] [Google Scholar]</a:t>
            </a:r>
            <a:endParaRPr lang="en-US" altLang="en-US" sz="3200" dirty="0">
              <a:solidFill>
                <a:schemeClr val="bg1"/>
              </a:solidFill>
              <a:ea typeface="Calibri" panose="020F0502020204030204"/>
              <a:cs typeface="Calibri" panose="020F0502020204030204"/>
            </a:endParaRPr>
          </a:p>
          <a:p>
            <a:endParaRPr lang="en-US" altLang="en-US" sz="3200" dirty="0">
              <a:solidFill>
                <a:schemeClr val="bg1"/>
              </a:solidFill>
              <a:ea typeface="Calibri" panose="020F0502020204030204"/>
              <a:cs typeface="Calibri" panose="020F0502020204030204"/>
            </a:endParaRPr>
          </a:p>
          <a:p>
            <a:r>
              <a:rPr lang="en-US" altLang="en-US" sz="3200" dirty="0">
                <a:solidFill>
                  <a:schemeClr val="bg1"/>
                </a:solidFill>
                <a:ea typeface="Calibri" panose="020F0502020204030204"/>
                <a:cs typeface="Calibri" panose="020F0502020204030204"/>
              </a:rPr>
              <a:t>[14] Tan Z, Simkin S, Lai C, Dai S. Deep Learning Algorithm for Automated Diagnosis of Retinopathy of Prematurity Plus Disease. Transl Vis Sci Technol. 2019;8(6):23–23. [DOI] [PMC free article] [PubMed] [Google Scholar]</a:t>
            </a:r>
            <a:endParaRPr lang="en-US" altLang="en-US" sz="3200" dirty="0">
              <a:solidFill>
                <a:schemeClr val="bg1"/>
              </a:solidFill>
              <a:ea typeface="Calibri" panose="020F0502020204030204"/>
              <a:cs typeface="Calibri" panose="020F0502020204030204"/>
            </a:endParaRPr>
          </a:p>
          <a:p>
            <a:endParaRPr lang="en-US" altLang="en-US" sz="3200" dirty="0">
              <a:solidFill>
                <a:schemeClr val="bg1"/>
              </a:solidFill>
              <a:ea typeface="Calibri" panose="020F0502020204030204"/>
              <a:cs typeface="Calibri" panose="020F0502020204030204"/>
            </a:endParaRPr>
          </a:p>
          <a:p>
            <a:r>
              <a:rPr lang="en-US" altLang="en-US" sz="3200" dirty="0">
                <a:solidFill>
                  <a:schemeClr val="bg1"/>
                </a:solidFill>
                <a:ea typeface="Calibri" panose="020F0502020204030204"/>
                <a:cs typeface="Calibri" panose="020F0502020204030204"/>
              </a:rPr>
              <a:t>[15] Brown JM, Campbell JP, Beers A, et al. Automated Diagnosis of Plus Disease in Retinopathy of Prematurity Using Deep Convolutional Neural Networks. JAMA Ophthalmol. 2018;136(7):803–810. [DOI] [PMC free article] [PubMed] [Google Scholar]</a:t>
            </a:r>
            <a:endParaRPr lang="en-US" altLang="en-US" sz="3200" dirty="0">
              <a:solidFill>
                <a:schemeClr val="bg1"/>
              </a:solidFill>
              <a:ea typeface="Calibri" panose="020F0502020204030204"/>
              <a:cs typeface="Calibri" panose="020F0502020204030204"/>
            </a:endParaRPr>
          </a:p>
          <a:p>
            <a:endParaRPr lang="en-US" sz="3200" dirty="0">
              <a:solidFill>
                <a:srgbClr val="FFFFFF"/>
              </a:solidFill>
              <a:ea typeface="Calibri" panose="020F0502020204030204"/>
              <a:cs typeface="Calibri" panose="020F0502020204030204"/>
            </a:endParaRPr>
          </a:p>
          <a:p>
            <a:br>
              <a:rPr lang="en-US" sz="2800" dirty="0"/>
            </a:br>
            <a:endParaRPr lang="en-US" sz="3200" dirty="0">
              <a:solidFill>
                <a:schemeClr val="bg1"/>
              </a:solidFill>
              <a:ea typeface="Calibri" panose="020F0502020204030204"/>
              <a:cs typeface="Calibri" panose="020F0502020204030204"/>
            </a:endParaRPr>
          </a:p>
          <a:p>
            <a:pPr indent="0">
              <a:buFontTx/>
              <a:buNone/>
            </a:pPr>
            <a:endParaRPr lang="en-US" sz="3200" dirty="0">
              <a:solidFill>
                <a:schemeClr val="bg1"/>
              </a:solidFill>
              <a:ea typeface="+mn-lt"/>
              <a:cs typeface="Times"/>
            </a:endParaRPr>
          </a:p>
          <a:p>
            <a:endParaRPr lang="en-US" sz="3200" dirty="0">
              <a:solidFill>
                <a:schemeClr val="bg1"/>
              </a:solidFill>
              <a:ea typeface="Calibri" panose="020F0502020204030204"/>
              <a:cs typeface="Times"/>
            </a:endParaRPr>
          </a:p>
          <a:p>
            <a:pPr>
              <a:buFont typeface="Arial" panose="020B0604020202020204"/>
            </a:pPr>
            <a:endParaRPr lang="en-US" alt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a:p>
            <a:pPr marL="457200" indent="-457200">
              <a:buFont typeface="Arial" panose="020B0604020202020204"/>
              <a:buChar char="•"/>
            </a:pPr>
            <a:endParaRPr lang="en-US" sz="3200" dirty="0">
              <a:solidFill>
                <a:schemeClr val="bg1"/>
              </a:solidFill>
              <a:ea typeface="Calibri" panose="020F0502020204030204"/>
              <a:cs typeface="Calibri" panose="020F050202020403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Freeform 2"/>
          <p:cNvSpPr/>
          <p:nvPr/>
        </p:nvSpPr>
        <p:spPr>
          <a:xfrm flipV="1">
            <a:off x="-1289068" y="8457499"/>
            <a:ext cx="6614674" cy="5722407"/>
          </a:xfrm>
          <a:custGeom>
            <a:avLst/>
            <a:gdLst/>
            <a:ahLst/>
            <a:cxnLst/>
            <a:rect l="l" t="t" r="r" b="b"/>
            <a:pathLst>
              <a:path w="6614674" h="5722407">
                <a:moveTo>
                  <a:pt x="0" y="5722407"/>
                </a:moveTo>
                <a:lnTo>
                  <a:pt x="6614674" y="5722407"/>
                </a:lnTo>
                <a:lnTo>
                  <a:pt x="6614674" y="0"/>
                </a:lnTo>
                <a:lnTo>
                  <a:pt x="0" y="0"/>
                </a:lnTo>
                <a:lnTo>
                  <a:pt x="0" y="572240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 name="Freeform 4"/>
          <p:cNvSpPr/>
          <p:nvPr/>
        </p:nvSpPr>
        <p:spPr>
          <a:xfrm rot="-10800000" flipH="1" flipV="1">
            <a:off x="-1289068" y="-3575372"/>
            <a:ext cx="6252172" cy="5405759"/>
          </a:xfrm>
          <a:custGeom>
            <a:avLst/>
            <a:gdLst/>
            <a:ahLst/>
            <a:cxnLst/>
            <a:rect l="l" t="t" r="r" b="b"/>
            <a:pathLst>
              <a:path w="6252172" h="5405759">
                <a:moveTo>
                  <a:pt x="6252172" y="5405759"/>
                </a:moveTo>
                <a:lnTo>
                  <a:pt x="0" y="5405759"/>
                </a:lnTo>
                <a:lnTo>
                  <a:pt x="0" y="0"/>
                </a:lnTo>
                <a:lnTo>
                  <a:pt x="6252172" y="0"/>
                </a:lnTo>
                <a:lnTo>
                  <a:pt x="6252172" y="5405759"/>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5" name="Picture 4" descr="Screenshot 2025-02-19 123033"/>
          <p:cNvPicPr>
            <a:picLocks noChangeAspect="1"/>
          </p:cNvPicPr>
          <p:nvPr/>
        </p:nvPicPr>
        <p:blipFill>
          <a:blip r:embed="rId5"/>
          <a:stretch>
            <a:fillRect/>
          </a:stretch>
        </p:blipFill>
        <p:spPr>
          <a:xfrm>
            <a:off x="1908810" y="2019300"/>
            <a:ext cx="15216505" cy="71259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Freeform 2"/>
          <p:cNvSpPr/>
          <p:nvPr/>
        </p:nvSpPr>
        <p:spPr>
          <a:xfrm flipV="1">
            <a:off x="-1289068" y="8457499"/>
            <a:ext cx="6614674" cy="5722407"/>
          </a:xfrm>
          <a:custGeom>
            <a:avLst/>
            <a:gdLst/>
            <a:ahLst/>
            <a:cxnLst/>
            <a:rect l="l" t="t" r="r" b="b"/>
            <a:pathLst>
              <a:path w="6614674" h="5722407">
                <a:moveTo>
                  <a:pt x="0" y="5722407"/>
                </a:moveTo>
                <a:lnTo>
                  <a:pt x="6614674" y="5722407"/>
                </a:lnTo>
                <a:lnTo>
                  <a:pt x="6614674" y="0"/>
                </a:lnTo>
                <a:lnTo>
                  <a:pt x="0" y="0"/>
                </a:lnTo>
                <a:lnTo>
                  <a:pt x="0" y="572240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TextBox 3"/>
          <p:cNvSpPr txBox="1"/>
          <p:nvPr/>
        </p:nvSpPr>
        <p:spPr>
          <a:xfrm>
            <a:off x="5917623" y="1040448"/>
            <a:ext cx="7407275" cy="789940"/>
          </a:xfrm>
          <a:prstGeom prst="rect">
            <a:avLst/>
          </a:prstGeom>
        </p:spPr>
        <p:txBody>
          <a:bodyPr wrap="square" lIns="0" tIns="0" rIns="0" bIns="0" rtlCol="0" anchor="t">
            <a:spAutoFit/>
          </a:bodyPr>
          <a:lstStyle/>
          <a:p>
            <a:pPr marL="0" lvl="0" indent="0" algn="l">
              <a:lnSpc>
                <a:spcPts val="6160"/>
              </a:lnSpc>
              <a:spcBef>
                <a:spcPct val="0"/>
              </a:spcBef>
            </a:pPr>
            <a:r>
              <a:rPr 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INTRODUCTION</a:t>
            </a:r>
            <a:endParaRPr 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Freeform 4"/>
          <p:cNvSpPr/>
          <p:nvPr/>
        </p:nvSpPr>
        <p:spPr>
          <a:xfrm rot="-10800000" flipH="1" flipV="1">
            <a:off x="-1289068" y="-3575372"/>
            <a:ext cx="6252172" cy="5405759"/>
          </a:xfrm>
          <a:custGeom>
            <a:avLst/>
            <a:gdLst/>
            <a:ahLst/>
            <a:cxnLst/>
            <a:rect l="l" t="t" r="r" b="b"/>
            <a:pathLst>
              <a:path w="6252172" h="5405759">
                <a:moveTo>
                  <a:pt x="6252172" y="5405759"/>
                </a:moveTo>
                <a:lnTo>
                  <a:pt x="0" y="5405759"/>
                </a:lnTo>
                <a:lnTo>
                  <a:pt x="0" y="0"/>
                </a:lnTo>
                <a:lnTo>
                  <a:pt x="6252172" y="0"/>
                </a:lnTo>
                <a:lnTo>
                  <a:pt x="6252172" y="5405759"/>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1447801" y="2233421"/>
            <a:ext cx="15392400" cy="5821045"/>
          </a:xfrm>
          <a:prstGeom prst="rect">
            <a:avLst/>
          </a:prstGeom>
        </p:spPr>
        <p:txBody>
          <a:bodyPr lIns="0" tIns="0" rIns="0" bIns="0" rtlCol="0" anchor="t">
            <a:noAutofit/>
          </a:bodyPr>
          <a:lstStyle/>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Retinopathy of Prematurity (ROP) is a severe eye disorder affecting premature infants due to abnormal retinal blood vessel growth.</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It is a leading cause of preventable childhood blindness, making early detection crucial for timely intervention.</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Diagnosis relies on fundus imaging, where ophthalmologists </a:t>
            </a:r>
            <a:r>
              <a:rPr lang="en-GB" sz="2800" dirty="0" err="1">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analyze</a:t>
            </a: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 retinal images to identify signs of the disease.</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Manual diagnosis is time-consuming, requires specialized expertise, and is subject to inter-observer variability.</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A shortage of trained specialists in many regions limits timely diagnosis and treatment, increasing the risk of vision loss.</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rPr>
              <a:t>Deep learning has emerged as a powerful tool in medical imaging, offering automated and efficient diagnostic solutions.</a:t>
            </a:r>
            <a:endParaRPr lang="en-GB" sz="2800" dirty="0">
              <a:solidFill>
                <a:srgbClr val="FFFFFF"/>
              </a:solidFill>
              <a:latin typeface="Canva Sans" panose="020B0503030501040103"/>
              <a:ea typeface="Canva Sans" panose="020B0503030501040103"/>
              <a:cs typeface="Times New Roman" panose="02020603050405020304" pitchFamily="18" charset="0"/>
              <a:sym typeface="Canva Sans" panose="020B0503030501040103"/>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Freeform 2"/>
          <p:cNvSpPr/>
          <p:nvPr/>
        </p:nvSpPr>
        <p:spPr>
          <a:xfrm flipV="1">
            <a:off x="-1289068" y="8457499"/>
            <a:ext cx="6614674" cy="5722407"/>
          </a:xfrm>
          <a:custGeom>
            <a:avLst/>
            <a:gdLst/>
            <a:ahLst/>
            <a:cxnLst/>
            <a:rect l="l" t="t" r="r" b="b"/>
            <a:pathLst>
              <a:path w="6614674" h="5722407">
                <a:moveTo>
                  <a:pt x="0" y="5722407"/>
                </a:moveTo>
                <a:lnTo>
                  <a:pt x="6614674" y="5722407"/>
                </a:lnTo>
                <a:lnTo>
                  <a:pt x="6614674" y="0"/>
                </a:lnTo>
                <a:lnTo>
                  <a:pt x="0" y="0"/>
                </a:lnTo>
                <a:lnTo>
                  <a:pt x="0" y="572240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TextBox 3"/>
          <p:cNvSpPr txBox="1"/>
          <p:nvPr/>
        </p:nvSpPr>
        <p:spPr>
          <a:xfrm>
            <a:off x="5917623" y="1040448"/>
            <a:ext cx="7407275" cy="789940"/>
          </a:xfrm>
          <a:prstGeom prst="rect">
            <a:avLst/>
          </a:prstGeom>
        </p:spPr>
        <p:txBody>
          <a:bodyPr wrap="square" lIns="0" tIns="0" rIns="0" bIns="0" rtlCol="0" anchor="t">
            <a:spAutoFit/>
          </a:bodyPr>
          <a:lstStyle/>
          <a:p>
            <a:pPr marL="0" lvl="0" indent="0" algn="l">
              <a:lnSpc>
                <a:spcPts val="6160"/>
              </a:lnSpc>
              <a:spcBef>
                <a:spcPct val="0"/>
              </a:spcBef>
            </a:pPr>
            <a:r>
              <a:rPr 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INTRODUCTION</a:t>
            </a:r>
            <a:endParaRPr lang="en-US" sz="60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4" name="Freeform 4"/>
          <p:cNvSpPr/>
          <p:nvPr/>
        </p:nvSpPr>
        <p:spPr>
          <a:xfrm rot="-10800000" flipH="1" flipV="1">
            <a:off x="-1289068" y="-3575372"/>
            <a:ext cx="6252172" cy="5405759"/>
          </a:xfrm>
          <a:custGeom>
            <a:avLst/>
            <a:gdLst/>
            <a:ahLst/>
            <a:cxnLst/>
            <a:rect l="l" t="t" r="r" b="b"/>
            <a:pathLst>
              <a:path w="6252172" h="5405759">
                <a:moveTo>
                  <a:pt x="6252172" y="5405759"/>
                </a:moveTo>
                <a:lnTo>
                  <a:pt x="0" y="5405759"/>
                </a:lnTo>
                <a:lnTo>
                  <a:pt x="0" y="0"/>
                </a:lnTo>
                <a:lnTo>
                  <a:pt x="6252172" y="0"/>
                </a:lnTo>
                <a:lnTo>
                  <a:pt x="6252172" y="5405759"/>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1447801" y="2233421"/>
            <a:ext cx="15163800" cy="5821045"/>
          </a:xfrm>
          <a:prstGeom prst="rect">
            <a:avLst/>
          </a:prstGeom>
        </p:spPr>
        <p:txBody>
          <a:bodyPr lIns="0" tIns="0" rIns="0" bIns="0" rtlCol="0" anchor="t">
            <a:noAutofit/>
          </a:bodyPr>
          <a:lstStyle/>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Object detection models like YOLO (You Only Look Once) enable real-time and accurate identification of abnormalities in medical images.</a:t>
            </a:r>
            <a:endParaRPr lang="en-GB" sz="2800" dirty="0">
              <a:solidFill>
                <a:srgbClr val="FFFFFF"/>
              </a:solidFill>
              <a:latin typeface="Canva Sans" panose="020B0503030501040103"/>
              <a:ea typeface="Canva Sans" panose="020B0503030501040103"/>
              <a:cs typeface="Canva Sans" panose="020B0503030501040103"/>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This project focuses on using YOLOv8 and YOLOv11 for the detection of ROP in fundus images and comparing their performance.</a:t>
            </a:r>
            <a:endParaRPr lang="en-GB" sz="2800" dirty="0">
              <a:solidFill>
                <a:srgbClr val="FFFFFF"/>
              </a:solidFill>
              <a:latin typeface="Canva Sans" panose="020B0503030501040103"/>
              <a:ea typeface="Canva Sans" panose="020B0503030501040103"/>
              <a:cs typeface="Canva Sans" panose="020B0503030501040103"/>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The comparison is based on key metrics such as mean average precision (</a:t>
            </a:r>
            <a:r>
              <a:rPr lang="en-GB" sz="2800" dirty="0" err="1">
                <a:solidFill>
                  <a:srgbClr val="FFFFFF"/>
                </a:solidFill>
                <a:latin typeface="Canva Sans" panose="020B0503030501040103"/>
                <a:ea typeface="Canva Sans" panose="020B0503030501040103"/>
                <a:cs typeface="Canva Sans" panose="020B0503030501040103"/>
                <a:sym typeface="Canva Sans" panose="020B0503030501040103"/>
              </a:rPr>
              <a:t>mAP</a:t>
            </a: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 inference speed, and computational efficiency.</a:t>
            </a:r>
            <a:endParaRPr lang="en-GB" sz="2800" dirty="0">
              <a:solidFill>
                <a:srgbClr val="FFFFFF"/>
              </a:solidFill>
              <a:latin typeface="Canva Sans" panose="020B0503030501040103"/>
              <a:ea typeface="Canva Sans" panose="020B0503030501040103"/>
              <a:cs typeface="Canva Sans" panose="020B0503030501040103"/>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The objective is to determine which model offers superior accuracy, speed, and feasibility for integration into real-world clinical applications.</a:t>
            </a:r>
            <a:endParaRPr lang="en-GB" sz="2800" dirty="0">
              <a:solidFill>
                <a:srgbClr val="FFFFFF"/>
              </a:solidFill>
              <a:latin typeface="Canva Sans" panose="020B0503030501040103"/>
              <a:ea typeface="Canva Sans" panose="020B0503030501040103"/>
              <a:cs typeface="Canva Sans" panose="020B0503030501040103"/>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a:ea typeface="Canva Sans" panose="020B0503030501040103"/>
                <a:cs typeface="Canva Sans" panose="020B0503030501040103"/>
                <a:sym typeface="Canva Sans" panose="020B0503030501040103"/>
              </a:rPr>
              <a:t>Automated deep learning-based screening systems can assist ophthalmologists in making quicker and more accurate diagnoses, improving early detection and reducing the burden on healthcare professionals.</a:t>
            </a:r>
            <a:endParaRPr lang="en-GB" sz="2800" dirty="0">
              <a:solidFill>
                <a:srgbClr val="FFFFFF"/>
              </a:solidFill>
              <a:latin typeface="Canva Sans" panose="020B0503030501040103"/>
              <a:ea typeface="Canva Sans" panose="020B0503030501040103"/>
              <a:cs typeface="Canva Sans" panose="020B0503030501040103"/>
              <a:sym typeface="Canva Sans" panose="020B0503030501040103"/>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TextBox 2"/>
          <p:cNvSpPr txBox="1"/>
          <p:nvPr/>
        </p:nvSpPr>
        <p:spPr>
          <a:xfrm>
            <a:off x="3651250" y="728979"/>
            <a:ext cx="10995025" cy="944245"/>
          </a:xfrm>
          <a:prstGeom prst="rect">
            <a:avLst/>
          </a:prstGeom>
        </p:spPr>
        <p:txBody>
          <a:bodyPr wrap="square" lIns="0" tIns="0" rIns="0" bIns="0" rtlCol="0" anchor="t">
            <a:noAutofit/>
          </a:bodyPr>
          <a:lstStyle/>
          <a:p>
            <a:pPr algn="ctr">
              <a:lnSpc>
                <a:spcPts val="7920"/>
              </a:lnSpc>
              <a:spcBef>
                <a:spcPct val="0"/>
              </a:spcBef>
            </a:pPr>
            <a:r>
              <a:rPr 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PROBLEM STATEMENT</a:t>
            </a:r>
            <a:endParaRPr 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3" name="TextBox 3"/>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4" name="TextBox 4"/>
          <p:cNvSpPr txBox="1"/>
          <p:nvPr/>
        </p:nvSpPr>
        <p:spPr>
          <a:xfrm>
            <a:off x="1295400" y="2088197"/>
            <a:ext cx="16120745" cy="6902450"/>
          </a:xfrm>
          <a:prstGeom prst="rect">
            <a:avLst/>
          </a:prstGeom>
        </p:spPr>
        <p:txBody>
          <a:bodyPr lIns="0" tIns="0" rIns="0" bIns="0" rtlCol="0" anchor="t">
            <a:noAutofit/>
          </a:bodyPr>
          <a:lstStyle/>
          <a:p>
            <a:pPr marL="824230" lvl="1" indent="-45720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Retinopathy of Prematurity (ROP) is a leading cause of preventable childhood blindness, and early diagnosis is critical for effective treatment and preventing long-term vision loss.</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current manual diagnosis of ROP through fundus image analysis is time-consuming, subjective, and can vary between ophthalmologists, leading to inconsistent results.</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A shortage of trained specialists in many regions delays timely diagnoses, increasing the risk of severe vision impairment in premature infants.</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Existing automated methods for ROP detection struggle with real-time efficiency and accuracy, limiting their usefulness in clinical settings.</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This study aims to compare YOLOv8 and YOLOv11 for automated ROP detection, evaluating performance in terms of accuracy, inference speed, and computational efficiency to determine the most effective model for real-time clinical applications, enabling faster, more reliable screening and early intervention.</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TextBox 2"/>
          <p:cNvSpPr txBox="1"/>
          <p:nvPr/>
        </p:nvSpPr>
        <p:spPr>
          <a:xfrm>
            <a:off x="3651250" y="728979"/>
            <a:ext cx="10995025" cy="944245"/>
          </a:xfrm>
          <a:prstGeom prst="rect">
            <a:avLst/>
          </a:prstGeom>
        </p:spPr>
        <p:txBody>
          <a:bodyPr wrap="square" lIns="0" tIns="0" rIns="0" bIns="0" rtlCol="0" anchor="t">
            <a:noAutofit/>
          </a:bodyPr>
          <a:lstStyle/>
          <a:p>
            <a:pPr algn="ctr">
              <a:lnSpc>
                <a:spcPts val="7585"/>
              </a:lnSpc>
              <a:spcBef>
                <a:spcPct val="0"/>
              </a:spcBef>
            </a:pPr>
            <a:r>
              <a:rPr 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RESEARCH OBJECTIVE</a:t>
            </a:r>
            <a:r>
              <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S</a:t>
            </a:r>
            <a:endParaRPr lang="en-IN" altLang="en-US" sz="6600"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3" name="TextBox 3"/>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4" name="TextBox 4"/>
          <p:cNvSpPr txBox="1"/>
          <p:nvPr/>
        </p:nvSpPr>
        <p:spPr>
          <a:xfrm>
            <a:off x="1300162" y="2171700"/>
            <a:ext cx="15697200" cy="6902450"/>
          </a:xfrm>
          <a:prstGeom prst="rect">
            <a:avLst/>
          </a:prstGeom>
        </p:spPr>
        <p:txBody>
          <a:bodyPr lIns="0" tIns="0" rIns="0" bIns="0" rtlCol="0" anchor="t">
            <a:noAutofit/>
          </a:bodyPr>
          <a:lstStyle/>
          <a:p>
            <a:pPr marL="881380" lvl="1" indent="-514350" algn="just">
              <a:lnSpc>
                <a:spcPts val="4760"/>
              </a:lnSpc>
              <a:buFont typeface="+mj-lt"/>
              <a:buAutoNum type="arabicPeriod"/>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To compare the performance of YOLOv8 and YOLOv11 in detecting Retinopathy of Prematurity (ROP) in fundus images.</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81380" lvl="1" indent="-514350" algn="just">
              <a:lnSpc>
                <a:spcPts val="4760"/>
              </a:lnSpc>
              <a:buFont typeface="+mj-lt"/>
              <a:buAutoNum type="arabicPeriod"/>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To evaluate the accuracy of both models in detecting retinal abnormalities associated with ROP.</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81380" lvl="1" indent="-514350" algn="just">
              <a:lnSpc>
                <a:spcPts val="4760"/>
              </a:lnSpc>
              <a:buFont typeface="+mj-lt"/>
              <a:buAutoNum type="arabicPeriod"/>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To assess the inference speed of both YOLOv8 and YOLOv11, determining which model provides faster results suitable for real-time clinical use.</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81380" lvl="1" indent="-514350" algn="just">
              <a:lnSpc>
                <a:spcPts val="4760"/>
              </a:lnSpc>
              <a:buFont typeface="+mj-lt"/>
              <a:buAutoNum type="arabicPeriod"/>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To </a:t>
            </a:r>
            <a:r>
              <a:rPr lang="en-GB" altLang="en-US" sz="2800" dirty="0" err="1">
                <a:solidFill>
                  <a:srgbClr val="FFFFFF"/>
                </a:solidFill>
                <a:latin typeface="Canva Sans" panose="020B0503030501040103" charset="0"/>
                <a:ea typeface="Canva Sans" panose="020B0503030501040103"/>
                <a:cs typeface="Calibri" panose="020F0502020204030204" charset="0"/>
                <a:sym typeface="Canva Sans" panose="020B0503030501040103"/>
              </a:rPr>
              <a:t>analyze</a:t>
            </a: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 the computational efficiency of both models in terms of memory usage, processing power, and suitability for deployment on standard clinical hardware.</a:t>
            </a:r>
            <a:endPar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81380" lvl="1" indent="-514350" algn="just">
              <a:lnSpc>
                <a:spcPts val="4760"/>
              </a:lnSpc>
              <a:buFont typeface="Wingdings" panose="05000000000000000000" pitchFamily="2" charset="2"/>
              <a:buChar char="Ø"/>
            </a:pPr>
            <a:r>
              <a:rPr lang="en-GB"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To determine the most effective model for automated ROP detection, ensuring it meets the requirements for early, reliable, and scalable screening in clinical settings.</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TextBox 2"/>
          <p:cNvSpPr txBox="1"/>
          <p:nvPr/>
        </p:nvSpPr>
        <p:spPr>
          <a:xfrm>
            <a:off x="4413567" y="701040"/>
            <a:ext cx="9470390" cy="1240155"/>
          </a:xfrm>
          <a:prstGeom prst="rect">
            <a:avLst/>
          </a:prstGeom>
        </p:spPr>
        <p:txBody>
          <a:bodyPr wrap="square" lIns="0" tIns="0" rIns="0" bIns="0" rtlCol="0" anchor="t">
            <a:noAutofit/>
          </a:bodyPr>
          <a:lstStyle/>
          <a:p>
            <a:pPr algn="ctr">
              <a:lnSpc>
                <a:spcPts val="7585"/>
              </a:lnSpc>
            </a:pPr>
            <a:r>
              <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PROPOSED SYSTEM</a:t>
            </a:r>
            <a:endPar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a:p>
            <a:pPr algn="ctr">
              <a:lnSpc>
                <a:spcPts val="7585"/>
              </a:lnSpc>
              <a:spcBef>
                <a:spcPct val="0"/>
              </a:spcBef>
            </a:pPr>
            <a:endPar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3" name="TextBox 3"/>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4" name="TextBox 4"/>
          <p:cNvSpPr txBox="1"/>
          <p:nvPr/>
        </p:nvSpPr>
        <p:spPr>
          <a:xfrm>
            <a:off x="1239520" y="1964055"/>
            <a:ext cx="15818485" cy="7252970"/>
          </a:xfrm>
          <a:prstGeom prst="rect">
            <a:avLst/>
          </a:prstGeom>
        </p:spPr>
        <p:txBody>
          <a:bodyPr lIns="0" tIns="0" rIns="0" bIns="0" rtlCol="0" anchor="t">
            <a:noAutofit/>
          </a:bodyPr>
          <a:lstStyle/>
          <a:p>
            <a:pPr marL="824230" lvl="1" indent="-457200" algn="just">
              <a:lnSpc>
                <a:spcPts val="4760"/>
              </a:lnSpc>
              <a:buFont typeface="Wingdings" panose="05000000000000000000" pitchFamily="2" charset="2"/>
              <a:buChar char="Ø"/>
            </a:pPr>
            <a:r>
              <a:rPr 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proposed system automates the classification of Retinopathy of Prematurity (ROP) using various deep learning approaches </a:t>
            </a:r>
            <a:endParaRPr sz="2800" dirty="0">
              <a:latin typeface="Canva Sans" panose="020B0503030501040103" charset="0"/>
              <a:cs typeface="Calibri" panose="020F0502020204030204" charset="0"/>
            </a:endParaRPr>
          </a:p>
          <a:p>
            <a:pPr marL="824230" lvl="1" indent="-457200" algn="just">
              <a:lnSpc>
                <a:spcPts val="4760"/>
              </a:lnSpc>
              <a:buFont typeface="Wingdings" panose="05000000000000000000" pitchFamily="2" charset="2"/>
              <a:buChar char="Ø"/>
            </a:pPr>
            <a:r>
              <a:rPr 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Here we are trying to maximize the accuracy of the model, we have currently tested It on models like </a:t>
            </a:r>
            <a:r>
              <a:rPr lang="en-US" sz="2800" b="1" dirty="0">
                <a:solidFill>
                  <a:srgbClr val="00BF63"/>
                </a:solidFill>
                <a:latin typeface="Canva Sans" panose="020B0503030501040103" charset="0"/>
                <a:ea typeface="Canva Sans Bold" panose="00000500000000000000"/>
                <a:cs typeface="Calibri" panose="020F0502020204030204" charset="0"/>
                <a:sym typeface="Canva Sans Bold" panose="00000500000000000000"/>
              </a:rPr>
              <a:t>You Only Look Once</a:t>
            </a:r>
            <a:r>
              <a:rPr 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 (YOLO) Model.</a:t>
            </a:r>
            <a:endParaRPr sz="2800" dirty="0">
              <a:latin typeface="Canva Sans" panose="020B0503030501040103" charset="0"/>
              <a:cs typeface="Calibri" panose="020F0502020204030204" charset="0"/>
            </a:endParaRPr>
          </a:p>
          <a:p>
            <a:pPr marL="824230" lvl="1" indent="-457200" algn="just">
              <a:lnSpc>
                <a:spcPts val="4760"/>
              </a:lnSpc>
              <a:buFont typeface="Wingdings" panose="05000000000000000000" pitchFamily="2" charset="2"/>
              <a:buChar char="Ø"/>
            </a:pPr>
            <a:r>
              <a:rPr 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This system aims to assist medical professionals by providing reliable, early-stage diagnosis based on retinal fundus images.</a:t>
            </a:r>
            <a:r>
              <a:rPr lang="en-IN"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system will involve various classification techniques</a:t>
            </a:r>
            <a:endParaRPr lang="en-IN"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proposed system will:</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367030" lvl="1" indent="0" algn="just">
              <a:lnSpc>
                <a:spcPts val="4760"/>
              </a:lnSpc>
              <a:buFont typeface="Arial" panose="020B0604020202020204"/>
              <a:buNone/>
            </a:pPr>
            <a:r>
              <a:rPr lang="en-IN"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1)  </a:t>
            </a:r>
            <a:r>
              <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Reduce dependency on manual diagnosis and expertise.</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367030" lvl="1" indent="0" algn="just">
              <a:lnSpc>
                <a:spcPts val="4760"/>
              </a:lnSpc>
              <a:buFont typeface="Arial" panose="020B0604020202020204"/>
              <a:buNone/>
            </a:pPr>
            <a:r>
              <a:rPr lang="en-IN"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2)  </a:t>
            </a:r>
            <a:r>
              <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Provide consistent, accurate, and timely ROP stage classification.</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algn="just">
              <a:lnSpc>
                <a:spcPts val="4760"/>
              </a:lnSpc>
            </a:pP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B2D44"/>
        </a:solidFill>
        <a:effectLst/>
      </p:bgPr>
    </p:bg>
    <p:spTree>
      <p:nvGrpSpPr>
        <p:cNvPr id="1" name=""/>
        <p:cNvGrpSpPr/>
        <p:nvPr/>
      </p:nvGrpSpPr>
      <p:grpSpPr>
        <a:xfrm>
          <a:off x="0" y="0"/>
          <a:ext cx="0" cy="0"/>
          <a:chOff x="0" y="0"/>
          <a:chExt cx="0" cy="0"/>
        </a:xfrm>
      </p:grpSpPr>
      <p:sp>
        <p:nvSpPr>
          <p:cNvPr id="2" name="TextBox 2"/>
          <p:cNvSpPr txBox="1"/>
          <p:nvPr/>
        </p:nvSpPr>
        <p:spPr>
          <a:xfrm>
            <a:off x="4413567" y="701040"/>
            <a:ext cx="9470390" cy="1240155"/>
          </a:xfrm>
          <a:prstGeom prst="rect">
            <a:avLst/>
          </a:prstGeom>
        </p:spPr>
        <p:txBody>
          <a:bodyPr wrap="square" lIns="0" tIns="0" rIns="0" bIns="0" rtlCol="0" anchor="t">
            <a:noAutofit/>
          </a:bodyPr>
          <a:lstStyle/>
          <a:p>
            <a:pPr algn="ctr">
              <a:lnSpc>
                <a:spcPts val="7585"/>
              </a:lnSpc>
            </a:pPr>
            <a:r>
              <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rPr>
              <a:t>PROPOSED SYSTEM</a:t>
            </a:r>
            <a:endPar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a:p>
            <a:pPr algn="ctr">
              <a:lnSpc>
                <a:spcPts val="7585"/>
              </a:lnSpc>
              <a:spcBef>
                <a:spcPct val="0"/>
              </a:spcBef>
            </a:pPr>
            <a:endParaRPr lang="en-US" sz="6895" b="1" dirty="0">
              <a:solidFill>
                <a:srgbClr val="FFDE59"/>
              </a:solidFill>
              <a:latin typeface="Montserrat Classic Bold" panose="00000800000000000000"/>
              <a:ea typeface="Montserrat Classic Bold" panose="00000800000000000000"/>
              <a:cs typeface="Montserrat Classic Bold" panose="00000800000000000000"/>
              <a:sym typeface="Montserrat Classic Bold" panose="00000800000000000000"/>
            </a:endParaRPr>
          </a:p>
        </p:txBody>
      </p:sp>
      <p:sp>
        <p:nvSpPr>
          <p:cNvPr id="3" name="TextBox 3"/>
          <p:cNvSpPr txBox="1"/>
          <p:nvPr/>
        </p:nvSpPr>
        <p:spPr>
          <a:xfrm>
            <a:off x="9139238" y="4652327"/>
            <a:ext cx="9525" cy="887095"/>
          </a:xfrm>
          <a:prstGeom prst="rect">
            <a:avLst/>
          </a:prstGeom>
        </p:spPr>
        <p:txBody>
          <a:bodyPr lIns="0" tIns="0" rIns="0" bIns="0" rtlCol="0" anchor="t">
            <a:spAutoFit/>
          </a:bodyPr>
          <a:lstStyle/>
          <a:p>
            <a:pPr algn="ctr">
              <a:lnSpc>
                <a:spcPts val="7280"/>
              </a:lnSpc>
            </a:pPr>
          </a:p>
        </p:txBody>
      </p:sp>
      <p:sp>
        <p:nvSpPr>
          <p:cNvPr id="4" name="TextBox 4"/>
          <p:cNvSpPr txBox="1"/>
          <p:nvPr/>
        </p:nvSpPr>
        <p:spPr>
          <a:xfrm>
            <a:off x="1239520" y="1964055"/>
            <a:ext cx="15818485" cy="7252970"/>
          </a:xfrm>
          <a:prstGeom prst="rect">
            <a:avLst/>
          </a:prstGeom>
        </p:spPr>
        <p:txBody>
          <a:bodyPr lIns="0" tIns="0" rIns="0" bIns="0" rtlCol="0" anchor="t">
            <a:noAutofit/>
          </a:bodyPr>
          <a:lstStyle/>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system automates Retinopathy of Prematurity (ROP) classification using deep learning models like and YOLO, aiming to improve detection accuracy and efficiency in </a:t>
            </a:r>
            <a:r>
              <a:rPr lang="en-GB" sz="2800" dirty="0" err="1">
                <a:solidFill>
                  <a:srgbClr val="FFFFFF"/>
                </a:solidFill>
                <a:latin typeface="Canva Sans" panose="020B0503030501040103" charset="0"/>
                <a:ea typeface="Canva Sans" panose="020B0503030501040103"/>
                <a:cs typeface="Calibri" panose="020F0502020204030204" charset="0"/>
                <a:sym typeface="Canva Sans" panose="020B0503030501040103"/>
              </a:rPr>
              <a:t>analyzing</a:t>
            </a:r>
            <a:r>
              <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 fundus images.</a:t>
            </a:r>
            <a:endPar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It provides a reliable, early-stage diagnosis, reducing the dependency on manual diagnosis and expertise while ensuring consistent and timely classification of ROP stages.</a:t>
            </a:r>
            <a:endPar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sz="3200" dirty="0">
                <a:solidFill>
                  <a:srgbClr val="FFFFFF"/>
                </a:solidFill>
                <a:latin typeface="+mj-lt"/>
                <a:ea typeface="Canva Sans" panose="020B0503030501040103"/>
                <a:cs typeface="Calibri" panose="020F0502020204030204" charset="0"/>
                <a:sym typeface="Canva Sans" panose="020B0503030501040103"/>
              </a:rPr>
              <a:t>B</a:t>
            </a:r>
            <a:r>
              <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y overcoming the time-consuming, subjective nature of traditional ROP diagnosis, the system ensures objective, accurate results with reduced human error.</a:t>
            </a:r>
            <a:endPar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a:p>
            <a:pPr marL="824230" lvl="1" indent="-457200" algn="just">
              <a:lnSpc>
                <a:spcPts val="4760"/>
              </a:lnSpc>
              <a:buFont typeface="Wingdings" panose="05000000000000000000" pitchFamily="2" charset="2"/>
              <a:buChar char="Ø"/>
            </a:pPr>
            <a:r>
              <a:rPr lang="en-GB" sz="2800" dirty="0">
                <a:solidFill>
                  <a:srgbClr val="FFFFFF"/>
                </a:solidFill>
                <a:latin typeface="Canva Sans" panose="020B0503030501040103" charset="0"/>
                <a:ea typeface="Canva Sans" panose="020B0503030501040103"/>
                <a:cs typeface="Calibri" panose="020F0502020204030204" charset="0"/>
                <a:sym typeface="Canva Sans" panose="020B0503030501040103"/>
              </a:rPr>
              <a:t>The system is scalable and efficient, offering real-time screening that enhances early diagnosis and improves treatment outcomes while easing the burden on healthcare professionals.</a:t>
            </a:r>
            <a:endParaRPr lang="en-US" altLang="en-US" sz="2800" dirty="0">
              <a:solidFill>
                <a:srgbClr val="FFFFFF"/>
              </a:solidFill>
              <a:latin typeface="Canva Sans" panose="020B0503030501040103" charset="0"/>
              <a:ea typeface="Canva Sans" panose="020B0503030501040103"/>
              <a:cs typeface="Calibri" panose="020F0502020204030204" charset="0"/>
              <a:sym typeface="Canva Sans" panose="020B0503030501040103"/>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13519</Words>
  <Application>WPS Presentation</Application>
  <PresentationFormat>Custom</PresentationFormat>
  <Paragraphs>285</Paragraphs>
  <Slides>26</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26</vt:i4>
      </vt:variant>
    </vt:vector>
  </HeadingPairs>
  <TitlesOfParts>
    <vt:vector size="47" baseType="lpstr">
      <vt:lpstr>Arial</vt:lpstr>
      <vt:lpstr>SimSun</vt:lpstr>
      <vt:lpstr>Wingdings</vt:lpstr>
      <vt:lpstr>Montserrat Classic Bold</vt:lpstr>
      <vt:lpstr>Montserrat Classic</vt:lpstr>
      <vt:lpstr>Canva Sans Bold</vt:lpstr>
      <vt:lpstr>Canva Sans</vt:lpstr>
      <vt:lpstr>Times New Roman</vt:lpstr>
      <vt:lpstr>Canva Sans</vt:lpstr>
      <vt:lpstr>Calibri</vt:lpstr>
      <vt:lpstr>Arial</vt:lpstr>
      <vt:lpstr>Microsoft YaHei</vt:lpstr>
      <vt:lpstr>Arial Unicode MS</vt:lpstr>
      <vt:lpstr>Cambria</vt:lpstr>
      <vt:lpstr>Wingdings</vt:lpstr>
      <vt:lpstr>Arial Black</vt:lpstr>
      <vt:lpstr>Aharoni</vt:lpstr>
      <vt:lpstr>Yu Gothic UI Semibold</vt:lpstr>
      <vt:lpstr>Calibri</vt:lpstr>
      <vt:lpstr>Times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PROPOSED SYSTEM DIAGRAM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PJT-REVIEW-2</dc:title>
  <dc:creator/>
  <cp:lastModifiedBy>Divyansh Rawal</cp:lastModifiedBy>
  <cp:revision>286</cp:revision>
  <dcterms:created xsi:type="dcterms:W3CDTF">2006-08-16T00:00:00Z</dcterms:created>
  <dcterms:modified xsi:type="dcterms:W3CDTF">2025-03-03T15:13:40Z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46F31FB546664382A5EDE3EECF6620DF_12</vt:lpwstr>
  </property>
  <property fmtid="{D5CDD505-2E9C-101B-9397-08002B2CF9AE}" pid="3" name="KSOProductBuildVer">
    <vt:lpwstr>1033-12.2.0.20323</vt:lpwstr>
  </property>
</Properties>
</file>

<file path=docProps/thumbnail.jpeg>
</file>